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  <p:sldId id="356" r:id="rId4"/>
    <p:sldId id="440" r:id="rId5"/>
    <p:sldId id="829" r:id="rId6"/>
    <p:sldId id="792" r:id="rId7"/>
    <p:sldId id="830" r:id="rId8"/>
    <p:sldId id="793" r:id="rId9"/>
    <p:sldId id="832" r:id="rId10"/>
    <p:sldId id="794" r:id="rId11"/>
    <p:sldId id="831" r:id="rId12"/>
    <p:sldId id="795" r:id="rId13"/>
    <p:sldId id="833" r:id="rId14"/>
    <p:sldId id="834" r:id="rId15"/>
    <p:sldId id="836" r:id="rId16"/>
    <p:sldId id="579" r:id="rId17"/>
    <p:sldId id="797" r:id="rId18"/>
    <p:sldId id="837" r:id="rId19"/>
    <p:sldId id="838" r:id="rId20"/>
    <p:sldId id="839" r:id="rId21"/>
    <p:sldId id="840" r:id="rId22"/>
    <p:sldId id="841" r:id="rId23"/>
    <p:sldId id="842" r:id="rId24"/>
    <p:sldId id="843" r:id="rId25"/>
    <p:sldId id="844" r:id="rId26"/>
    <p:sldId id="798" r:id="rId27"/>
    <p:sldId id="846" r:id="rId28"/>
    <p:sldId id="847" r:id="rId29"/>
    <p:sldId id="848" r:id="rId30"/>
    <p:sldId id="849" r:id="rId31"/>
    <p:sldId id="850" r:id="rId32"/>
    <p:sldId id="851" r:id="rId33"/>
    <p:sldId id="852" r:id="rId34"/>
    <p:sldId id="853" r:id="rId35"/>
    <p:sldId id="854" r:id="rId36"/>
    <p:sldId id="855" r:id="rId37"/>
    <p:sldId id="856" r:id="rId38"/>
    <p:sldId id="800" r:id="rId39"/>
    <p:sldId id="857" r:id="rId40"/>
    <p:sldId id="858" r:id="rId41"/>
    <p:sldId id="860" r:id="rId42"/>
    <p:sldId id="861" r:id="rId43"/>
    <p:sldId id="862" r:id="rId44"/>
    <p:sldId id="863" r:id="rId45"/>
    <p:sldId id="864" r:id="rId46"/>
    <p:sldId id="801" r:id="rId47"/>
    <p:sldId id="865" r:id="rId48"/>
    <p:sldId id="802" r:id="rId49"/>
    <p:sldId id="866" r:id="rId50"/>
    <p:sldId id="867" r:id="rId51"/>
    <p:sldId id="868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49C"/>
    <a:srgbClr val="FF6E55"/>
    <a:srgbClr val="A5779E"/>
    <a:srgbClr val="FFC353"/>
    <a:srgbClr val="6B678B"/>
    <a:srgbClr val="A6A6A6"/>
    <a:srgbClr val="1B6AA2"/>
    <a:srgbClr val="524F6A"/>
    <a:srgbClr val="FF9900"/>
    <a:srgbClr val="8CC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507" y="331946"/>
            <a:ext cx="6912429" cy="441326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195754"/>
            <a:ext cx="10515600" cy="4965895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级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507" y="331946"/>
            <a:ext cx="6912429" cy="441326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519311"/>
            <a:ext cx="10515600" cy="465765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675633" y="1013603"/>
            <a:ext cx="4656016" cy="505707"/>
          </a:xfrm>
        </p:spPr>
        <p:txBody>
          <a:bodyPr/>
          <a:lstStyle>
            <a:lvl1pPr marL="0" indent="0">
              <a:buNone/>
              <a:defRPr b="0">
                <a:solidFill>
                  <a:srgbClr val="1B6AA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大任务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7246" y="-40940"/>
            <a:ext cx="12199246" cy="955340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507" y="331946"/>
            <a:ext cx="6912429" cy="441326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091892" y="97852"/>
            <a:ext cx="722714" cy="722714"/>
            <a:chOff x="11155007" y="186958"/>
            <a:chExt cx="845768" cy="845768"/>
          </a:xfrm>
        </p:grpSpPr>
        <p:sp>
          <p:nvSpPr>
            <p:cNvPr id="10" name="Oval 4"/>
            <p:cNvSpPr/>
            <p:nvPr/>
          </p:nvSpPr>
          <p:spPr>
            <a:xfrm>
              <a:off x="11155007" y="186958"/>
              <a:ext cx="845768" cy="845768"/>
            </a:xfrm>
            <a:prstGeom prst="ellipse">
              <a:avLst/>
            </a:prstGeom>
            <a:solidFill>
              <a:srgbClr val="A6A6A6"/>
            </a:solidFill>
            <a:ln>
              <a:solidFill>
                <a:srgbClr val="48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utoShape 112"/>
            <p:cNvSpPr/>
            <p:nvPr/>
          </p:nvSpPr>
          <p:spPr bwMode="auto">
            <a:xfrm>
              <a:off x="11361545" y="393496"/>
              <a:ext cx="407012" cy="407708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185714" y="97851"/>
            <a:ext cx="722714" cy="722713"/>
            <a:chOff x="7995605" y="186957"/>
            <a:chExt cx="845768" cy="845767"/>
          </a:xfrm>
        </p:grpSpPr>
        <p:sp>
          <p:nvSpPr>
            <p:cNvPr id="13" name="Oval 5"/>
            <p:cNvSpPr/>
            <p:nvPr/>
          </p:nvSpPr>
          <p:spPr>
            <a:xfrm>
              <a:off x="7995605" y="186957"/>
              <a:ext cx="845768" cy="845767"/>
            </a:xfrm>
            <a:prstGeom prst="ellipse">
              <a:avLst/>
            </a:prstGeom>
            <a:solidFill>
              <a:srgbClr val="A5779E"/>
            </a:solidFill>
            <a:ln>
              <a:solidFill>
                <a:srgbClr val="A57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8"/>
            <p:cNvGrpSpPr/>
            <p:nvPr/>
          </p:nvGrpSpPr>
          <p:grpSpPr>
            <a:xfrm>
              <a:off x="8281575" y="393492"/>
              <a:ext cx="279691" cy="407707"/>
              <a:chOff x="3500430" y="4071948"/>
              <a:chExt cx="251543" cy="366676"/>
            </a:xfrm>
            <a:solidFill>
              <a:schemeClr val="bg1"/>
            </a:solidFill>
          </p:grpSpPr>
          <p:sp>
            <p:nvSpPr>
              <p:cNvPr id="15" name="AutoShape 113"/>
              <p:cNvSpPr/>
              <p:nvPr/>
            </p:nvSpPr>
            <p:spPr bwMode="auto">
              <a:xfrm>
                <a:off x="3500430" y="4071948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" name="AutoShape 114"/>
              <p:cNvSpPr/>
              <p:nvPr/>
            </p:nvSpPr>
            <p:spPr bwMode="auto">
              <a:xfrm>
                <a:off x="3557371" y="4129515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7" name="组合 16"/>
          <p:cNvGrpSpPr/>
          <p:nvPr userDrawn="1"/>
        </p:nvGrpSpPr>
        <p:grpSpPr>
          <a:xfrm>
            <a:off x="10123166" y="97852"/>
            <a:ext cx="722714" cy="722714"/>
            <a:chOff x="10101873" y="186958"/>
            <a:chExt cx="845768" cy="845768"/>
          </a:xfrm>
        </p:grpSpPr>
        <p:sp>
          <p:nvSpPr>
            <p:cNvPr id="18" name="Oval 3"/>
            <p:cNvSpPr/>
            <p:nvPr/>
          </p:nvSpPr>
          <p:spPr>
            <a:xfrm>
              <a:off x="10101873" y="186958"/>
              <a:ext cx="845768" cy="845768"/>
            </a:xfrm>
            <a:prstGeom prst="ellipse">
              <a:avLst/>
            </a:prstGeom>
            <a:solidFill>
              <a:srgbClr val="FFC353"/>
            </a:solidFill>
            <a:ln>
              <a:solidFill>
                <a:srgbClr val="FFC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7"/>
            <p:cNvGrpSpPr/>
            <p:nvPr/>
          </p:nvGrpSpPr>
          <p:grpSpPr>
            <a:xfrm>
              <a:off x="10308411" y="431315"/>
              <a:ext cx="407013" cy="356918"/>
              <a:chOff x="1978660" y="2629646"/>
              <a:chExt cx="366051" cy="320998"/>
            </a:xfrm>
            <a:solidFill>
              <a:schemeClr val="bg1"/>
            </a:solidFill>
          </p:grpSpPr>
          <p:sp>
            <p:nvSpPr>
              <p:cNvPr id="20" name="AutoShape 147"/>
              <p:cNvSpPr/>
              <p:nvPr/>
            </p:nvSpPr>
            <p:spPr bwMode="auto">
              <a:xfrm>
                <a:off x="1978660" y="2629646"/>
                <a:ext cx="366051" cy="320998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148"/>
              <p:cNvSpPr/>
              <p:nvPr/>
            </p:nvSpPr>
            <p:spPr bwMode="auto">
              <a:xfrm>
                <a:off x="2035600" y="2687213"/>
                <a:ext cx="54438" cy="544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2" name="组合 21"/>
          <p:cNvGrpSpPr/>
          <p:nvPr userDrawn="1"/>
        </p:nvGrpSpPr>
        <p:grpSpPr>
          <a:xfrm>
            <a:off x="9154886" y="97852"/>
            <a:ext cx="722714" cy="722714"/>
            <a:chOff x="9063253" y="186958"/>
            <a:chExt cx="845768" cy="845768"/>
          </a:xfrm>
        </p:grpSpPr>
        <p:sp>
          <p:nvSpPr>
            <p:cNvPr id="23" name="Oval 2"/>
            <p:cNvSpPr/>
            <p:nvPr/>
          </p:nvSpPr>
          <p:spPr>
            <a:xfrm>
              <a:off x="9063253" y="186958"/>
              <a:ext cx="845768" cy="845768"/>
            </a:xfrm>
            <a:prstGeom prst="ellipse">
              <a:avLst/>
            </a:prstGeom>
            <a:solidFill>
              <a:srgbClr val="FF6E55"/>
            </a:solidFill>
            <a:ln>
              <a:solidFill>
                <a:srgbClr val="FF6E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utoShape 149"/>
            <p:cNvSpPr/>
            <p:nvPr/>
          </p:nvSpPr>
          <p:spPr bwMode="auto">
            <a:xfrm>
              <a:off x="9269791" y="431315"/>
              <a:ext cx="407013" cy="2929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小任务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7246" y="-40940"/>
            <a:ext cx="12199246" cy="955340"/>
          </a:xfrm>
          <a:prstGeom prst="rect">
            <a:avLst/>
          </a:prstGeom>
          <a:solidFill>
            <a:srgbClr val="1B6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507" y="331946"/>
            <a:ext cx="6912429" cy="441326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091892" y="97852"/>
            <a:ext cx="722714" cy="722714"/>
            <a:chOff x="11155007" y="186958"/>
            <a:chExt cx="845768" cy="845768"/>
          </a:xfrm>
        </p:grpSpPr>
        <p:sp>
          <p:nvSpPr>
            <p:cNvPr id="10" name="Oval 4"/>
            <p:cNvSpPr/>
            <p:nvPr/>
          </p:nvSpPr>
          <p:spPr>
            <a:xfrm>
              <a:off x="11155007" y="186958"/>
              <a:ext cx="845768" cy="845768"/>
            </a:xfrm>
            <a:prstGeom prst="ellipse">
              <a:avLst/>
            </a:prstGeom>
            <a:solidFill>
              <a:srgbClr val="A6A6A6"/>
            </a:solidFill>
            <a:ln>
              <a:solidFill>
                <a:srgbClr val="48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utoShape 112"/>
            <p:cNvSpPr/>
            <p:nvPr/>
          </p:nvSpPr>
          <p:spPr bwMode="auto">
            <a:xfrm>
              <a:off x="11361545" y="393496"/>
              <a:ext cx="407012" cy="407708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185714" y="97851"/>
            <a:ext cx="722714" cy="722713"/>
            <a:chOff x="7995605" y="186957"/>
            <a:chExt cx="845768" cy="845767"/>
          </a:xfrm>
        </p:grpSpPr>
        <p:sp>
          <p:nvSpPr>
            <p:cNvPr id="13" name="Oval 5"/>
            <p:cNvSpPr/>
            <p:nvPr/>
          </p:nvSpPr>
          <p:spPr>
            <a:xfrm>
              <a:off x="7995605" y="186957"/>
              <a:ext cx="845768" cy="845767"/>
            </a:xfrm>
            <a:prstGeom prst="ellipse">
              <a:avLst/>
            </a:prstGeom>
            <a:solidFill>
              <a:srgbClr val="A5779E"/>
            </a:solidFill>
            <a:ln>
              <a:solidFill>
                <a:srgbClr val="A57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8"/>
            <p:cNvGrpSpPr/>
            <p:nvPr/>
          </p:nvGrpSpPr>
          <p:grpSpPr>
            <a:xfrm>
              <a:off x="8281575" y="393492"/>
              <a:ext cx="279691" cy="407707"/>
              <a:chOff x="3500430" y="4071948"/>
              <a:chExt cx="251543" cy="366676"/>
            </a:xfrm>
            <a:solidFill>
              <a:schemeClr val="bg1"/>
            </a:solidFill>
          </p:grpSpPr>
          <p:sp>
            <p:nvSpPr>
              <p:cNvPr id="15" name="AutoShape 113"/>
              <p:cNvSpPr/>
              <p:nvPr/>
            </p:nvSpPr>
            <p:spPr bwMode="auto">
              <a:xfrm>
                <a:off x="3500430" y="4071948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" name="AutoShape 114"/>
              <p:cNvSpPr/>
              <p:nvPr/>
            </p:nvSpPr>
            <p:spPr bwMode="auto">
              <a:xfrm>
                <a:off x="3557371" y="4129515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7" name="组合 16"/>
          <p:cNvGrpSpPr/>
          <p:nvPr userDrawn="1"/>
        </p:nvGrpSpPr>
        <p:grpSpPr>
          <a:xfrm>
            <a:off x="10123166" y="97852"/>
            <a:ext cx="722714" cy="722714"/>
            <a:chOff x="10101873" y="186958"/>
            <a:chExt cx="845768" cy="845768"/>
          </a:xfrm>
        </p:grpSpPr>
        <p:sp>
          <p:nvSpPr>
            <p:cNvPr id="18" name="Oval 3"/>
            <p:cNvSpPr/>
            <p:nvPr/>
          </p:nvSpPr>
          <p:spPr>
            <a:xfrm>
              <a:off x="10101873" y="186958"/>
              <a:ext cx="845768" cy="845768"/>
            </a:xfrm>
            <a:prstGeom prst="ellipse">
              <a:avLst/>
            </a:prstGeom>
            <a:solidFill>
              <a:srgbClr val="FFC353"/>
            </a:solidFill>
            <a:ln>
              <a:solidFill>
                <a:srgbClr val="FFC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7"/>
            <p:cNvGrpSpPr/>
            <p:nvPr/>
          </p:nvGrpSpPr>
          <p:grpSpPr>
            <a:xfrm>
              <a:off x="10308411" y="431315"/>
              <a:ext cx="407013" cy="356918"/>
              <a:chOff x="1978660" y="2629646"/>
              <a:chExt cx="366051" cy="320998"/>
            </a:xfrm>
            <a:solidFill>
              <a:schemeClr val="bg1"/>
            </a:solidFill>
          </p:grpSpPr>
          <p:sp>
            <p:nvSpPr>
              <p:cNvPr id="20" name="AutoShape 147"/>
              <p:cNvSpPr/>
              <p:nvPr/>
            </p:nvSpPr>
            <p:spPr bwMode="auto">
              <a:xfrm>
                <a:off x="1978660" y="2629646"/>
                <a:ext cx="366051" cy="320998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148"/>
              <p:cNvSpPr/>
              <p:nvPr/>
            </p:nvSpPr>
            <p:spPr bwMode="auto">
              <a:xfrm>
                <a:off x="2035600" y="2687213"/>
                <a:ext cx="54438" cy="544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2" name="组合 21"/>
          <p:cNvGrpSpPr/>
          <p:nvPr userDrawn="1"/>
        </p:nvGrpSpPr>
        <p:grpSpPr>
          <a:xfrm>
            <a:off x="9154886" y="97852"/>
            <a:ext cx="722714" cy="722714"/>
            <a:chOff x="9063253" y="186958"/>
            <a:chExt cx="845768" cy="845768"/>
          </a:xfrm>
        </p:grpSpPr>
        <p:sp>
          <p:nvSpPr>
            <p:cNvPr id="23" name="Oval 2"/>
            <p:cNvSpPr/>
            <p:nvPr/>
          </p:nvSpPr>
          <p:spPr>
            <a:xfrm>
              <a:off x="9063253" y="186958"/>
              <a:ext cx="845768" cy="845768"/>
            </a:xfrm>
            <a:prstGeom prst="ellipse">
              <a:avLst/>
            </a:prstGeom>
            <a:solidFill>
              <a:srgbClr val="FF6E55"/>
            </a:solidFill>
            <a:ln>
              <a:solidFill>
                <a:srgbClr val="FF6E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utoShape 149"/>
            <p:cNvSpPr/>
            <p:nvPr/>
          </p:nvSpPr>
          <p:spPr bwMode="auto">
            <a:xfrm>
              <a:off x="9269791" y="431315"/>
              <a:ext cx="407013" cy="2929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析疑解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2369" y="331500"/>
            <a:ext cx="6433457" cy="454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105156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7F0D-ADAC-4FC5-9E0E-D46C6A026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DF01-35D2-4B61-AEE8-401F0F6C24A7}" type="slidenum">
              <a:rPr lang="zh-CN" altLang="en-US" smtClean="0"/>
            </a:fld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520505" y="726233"/>
            <a:ext cx="11271445" cy="47209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-7246" y="881611"/>
            <a:ext cx="12199246" cy="81880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11179508" y="172891"/>
            <a:ext cx="722714" cy="722714"/>
            <a:chOff x="11155007" y="186958"/>
            <a:chExt cx="845768" cy="845768"/>
          </a:xfrm>
        </p:grpSpPr>
        <p:sp>
          <p:nvSpPr>
            <p:cNvPr id="8" name="Oval 4"/>
            <p:cNvSpPr/>
            <p:nvPr/>
          </p:nvSpPr>
          <p:spPr>
            <a:xfrm>
              <a:off x="11155007" y="186958"/>
              <a:ext cx="845768" cy="845768"/>
            </a:xfrm>
            <a:prstGeom prst="ellipse">
              <a:avLst/>
            </a:prstGeom>
            <a:solidFill>
              <a:srgbClr val="48B49C"/>
            </a:solidFill>
            <a:ln>
              <a:solidFill>
                <a:srgbClr val="48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utoShape 112"/>
            <p:cNvSpPr/>
            <p:nvPr/>
          </p:nvSpPr>
          <p:spPr bwMode="auto">
            <a:xfrm>
              <a:off x="11361545" y="393496"/>
              <a:ext cx="407012" cy="407708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8273330" y="172890"/>
            <a:ext cx="722714" cy="722713"/>
            <a:chOff x="7995605" y="186957"/>
            <a:chExt cx="845768" cy="845767"/>
          </a:xfrm>
        </p:grpSpPr>
        <p:sp>
          <p:nvSpPr>
            <p:cNvPr id="11" name="Oval 5"/>
            <p:cNvSpPr/>
            <p:nvPr/>
          </p:nvSpPr>
          <p:spPr>
            <a:xfrm>
              <a:off x="7995605" y="186957"/>
              <a:ext cx="845768" cy="845767"/>
            </a:xfrm>
            <a:prstGeom prst="ellipse">
              <a:avLst/>
            </a:prstGeom>
            <a:solidFill>
              <a:srgbClr val="A5779E"/>
            </a:solidFill>
            <a:ln>
              <a:solidFill>
                <a:srgbClr val="A57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8"/>
            <p:cNvGrpSpPr/>
            <p:nvPr/>
          </p:nvGrpSpPr>
          <p:grpSpPr>
            <a:xfrm>
              <a:off x="8281575" y="393492"/>
              <a:ext cx="279691" cy="407707"/>
              <a:chOff x="3500430" y="4071948"/>
              <a:chExt cx="251543" cy="366676"/>
            </a:xfrm>
            <a:solidFill>
              <a:schemeClr val="bg1"/>
            </a:solidFill>
          </p:grpSpPr>
          <p:sp>
            <p:nvSpPr>
              <p:cNvPr id="13" name="AutoShape 113"/>
              <p:cNvSpPr/>
              <p:nvPr/>
            </p:nvSpPr>
            <p:spPr bwMode="auto">
              <a:xfrm>
                <a:off x="3500430" y="4071948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114"/>
              <p:cNvSpPr/>
              <p:nvPr/>
            </p:nvSpPr>
            <p:spPr bwMode="auto">
              <a:xfrm>
                <a:off x="3557371" y="4129515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7" name="组合 26"/>
          <p:cNvGrpSpPr/>
          <p:nvPr userDrawn="1"/>
        </p:nvGrpSpPr>
        <p:grpSpPr>
          <a:xfrm>
            <a:off x="10210782" y="172891"/>
            <a:ext cx="722714" cy="722714"/>
            <a:chOff x="10101873" y="186958"/>
            <a:chExt cx="845768" cy="845768"/>
          </a:xfrm>
        </p:grpSpPr>
        <p:sp>
          <p:nvSpPr>
            <p:cNvPr id="16" name="Oval 3"/>
            <p:cNvSpPr/>
            <p:nvPr/>
          </p:nvSpPr>
          <p:spPr>
            <a:xfrm>
              <a:off x="10101873" y="186958"/>
              <a:ext cx="845768" cy="845768"/>
            </a:xfrm>
            <a:prstGeom prst="ellipse">
              <a:avLst/>
            </a:prstGeom>
            <a:solidFill>
              <a:srgbClr val="FFC353"/>
            </a:solidFill>
            <a:ln>
              <a:solidFill>
                <a:srgbClr val="FFC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0308411" y="431315"/>
              <a:ext cx="407013" cy="356918"/>
              <a:chOff x="1978660" y="2629646"/>
              <a:chExt cx="366051" cy="320998"/>
            </a:xfrm>
            <a:solidFill>
              <a:schemeClr val="bg1"/>
            </a:solidFill>
          </p:grpSpPr>
          <p:sp>
            <p:nvSpPr>
              <p:cNvPr id="18" name="AutoShape 147"/>
              <p:cNvSpPr/>
              <p:nvPr/>
            </p:nvSpPr>
            <p:spPr bwMode="auto">
              <a:xfrm>
                <a:off x="1978660" y="2629646"/>
                <a:ext cx="366051" cy="320998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148"/>
              <p:cNvSpPr/>
              <p:nvPr/>
            </p:nvSpPr>
            <p:spPr bwMode="auto">
              <a:xfrm>
                <a:off x="2035600" y="2687213"/>
                <a:ext cx="54438" cy="544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6" name="组合 25"/>
          <p:cNvGrpSpPr/>
          <p:nvPr userDrawn="1"/>
        </p:nvGrpSpPr>
        <p:grpSpPr>
          <a:xfrm>
            <a:off x="9242502" y="172891"/>
            <a:ext cx="722714" cy="722714"/>
            <a:chOff x="9063253" y="186958"/>
            <a:chExt cx="845768" cy="845768"/>
          </a:xfrm>
        </p:grpSpPr>
        <p:sp>
          <p:nvSpPr>
            <p:cNvPr id="21" name="Oval 2"/>
            <p:cNvSpPr/>
            <p:nvPr/>
          </p:nvSpPr>
          <p:spPr>
            <a:xfrm>
              <a:off x="9063253" y="186958"/>
              <a:ext cx="845768" cy="845768"/>
            </a:xfrm>
            <a:prstGeom prst="ellipse">
              <a:avLst/>
            </a:prstGeom>
            <a:solidFill>
              <a:srgbClr val="FF6E55"/>
            </a:solidFill>
            <a:ln>
              <a:solidFill>
                <a:srgbClr val="FF6E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utoShape 149"/>
            <p:cNvSpPr/>
            <p:nvPr/>
          </p:nvSpPr>
          <p:spPr bwMode="auto">
            <a:xfrm>
              <a:off x="9269791" y="431315"/>
              <a:ext cx="407013" cy="2929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88290" algn="l" defTabSz="914400" rtl="0" eaLnBrk="1" latinLnBrk="0" hangingPunct="1">
        <a:lnSpc>
          <a:spcPct val="130000"/>
        </a:lnSpc>
        <a:spcBef>
          <a:spcPts val="0"/>
        </a:spcBef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8290" algn="l" defTabSz="914400" rtl="0" eaLnBrk="1" latinLnBrk="0" hangingPunct="1">
        <a:lnSpc>
          <a:spcPct val="130000"/>
        </a:lnSpc>
        <a:spcBef>
          <a:spcPts val="500"/>
        </a:spcBef>
        <a:buFont typeface="Wingdings" panose="05000000000000000000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8290" algn="l" defTabSz="914400" rtl="0" eaLnBrk="1" latinLnBrk="0" hangingPunct="1">
        <a:lnSpc>
          <a:spcPct val="130000"/>
        </a:lnSpc>
        <a:spcBef>
          <a:spcPts val="500"/>
        </a:spcBef>
        <a:buFont typeface="Wingdings" panose="05000000000000000000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8290" algn="l" defTabSz="914400" rtl="0" eaLnBrk="1" latinLnBrk="0" hangingPunct="1">
        <a:lnSpc>
          <a:spcPct val="130000"/>
        </a:lnSpc>
        <a:spcBef>
          <a:spcPts val="500"/>
        </a:spcBef>
        <a:buFont typeface="Wingdings" panose="05000000000000000000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8290" algn="l" defTabSz="914400" rtl="0" eaLnBrk="1" latinLnBrk="0" hangingPunct="1">
        <a:lnSpc>
          <a:spcPct val="130000"/>
        </a:lnSpc>
        <a:spcBef>
          <a:spcPts val="500"/>
        </a:spcBef>
        <a:buFont typeface="Wingdings" panose="05000000000000000000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7" name="矩形 6"/>
            <p:cNvSpPr/>
            <p:nvPr/>
          </p:nvSpPr>
          <p:spPr>
            <a:xfrm>
              <a:off x="7296335" y="0"/>
              <a:ext cx="2555588" cy="6858000"/>
            </a:xfrm>
            <a:prstGeom prst="rect">
              <a:avLst/>
            </a:prstGeom>
            <a:solidFill>
              <a:srgbClr val="48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733534" y="0"/>
              <a:ext cx="2458465" cy="6858000"/>
            </a:xfrm>
            <a:prstGeom prst="rect">
              <a:avLst/>
            </a:prstGeom>
            <a:solidFill>
              <a:srgbClr val="1B6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0"/>
              <a:ext cx="2437200" cy="6858000"/>
            </a:xfrm>
            <a:prstGeom prst="rect">
              <a:avLst/>
            </a:prstGeom>
            <a:solidFill>
              <a:srgbClr val="A57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22310" y="0"/>
              <a:ext cx="2437200" cy="6858000"/>
            </a:xfrm>
            <a:prstGeom prst="rect">
              <a:avLst/>
            </a:prstGeom>
            <a:solidFill>
              <a:srgbClr val="FF6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59510" y="0"/>
              <a:ext cx="2437200" cy="6858000"/>
            </a:xfrm>
            <a:prstGeom prst="rect">
              <a:avLst/>
            </a:prstGeom>
            <a:solidFill>
              <a:srgbClr val="FFC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6" t="21480" r="23326" b="20795"/>
          <a:stretch>
            <a:fillRect/>
          </a:stretch>
        </p:blipFill>
        <p:spPr>
          <a:xfrm>
            <a:off x="704850" y="1333501"/>
            <a:ext cx="5905500" cy="4819650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-876300" y="1676400"/>
            <a:ext cx="13220700" cy="3046462"/>
            <a:chOff x="-876300" y="1676400"/>
            <a:chExt cx="13220700" cy="3046462"/>
          </a:xfrm>
        </p:grpSpPr>
        <p:sp>
          <p:nvSpPr>
            <p:cNvPr id="52" name="矩形 51"/>
            <p:cNvSpPr/>
            <p:nvPr/>
          </p:nvSpPr>
          <p:spPr>
            <a:xfrm>
              <a:off x="-876300" y="1676400"/>
              <a:ext cx="13220700" cy="3046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1139741" y="2150512"/>
              <a:ext cx="1567071" cy="646331"/>
            </a:xfrm>
            <a:prstGeom prst="roundRect">
              <a:avLst/>
            </a:prstGeom>
            <a:solidFill>
              <a:srgbClr val="FFC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28966" y="2117443"/>
              <a:ext cx="1509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单元</a:t>
              </a:r>
              <a:r>
                <a:rPr lang="en-US" altLang="zh-CN" sz="36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文本框 13"/>
            <p:cNvSpPr txBox="1"/>
            <p:nvPr/>
          </p:nvSpPr>
          <p:spPr>
            <a:xfrm>
              <a:off x="1139741" y="2982080"/>
              <a:ext cx="53168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程序开发环境构建与数据输入输出</a:t>
              </a:r>
              <a:endPara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168317" y="3590364"/>
              <a:ext cx="5000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Python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程序设计任务驱动式教程（微课版）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55" name="圆角矩形 54"/>
          <p:cNvSpPr/>
          <p:nvPr/>
        </p:nvSpPr>
        <p:spPr>
          <a:xfrm>
            <a:off x="704850" y="1412776"/>
            <a:ext cx="5823198" cy="3528392"/>
          </a:xfrm>
          <a:prstGeom prst="roundRect">
            <a:avLst>
              <a:gd name="adj" fmla="val 4789"/>
            </a:avLst>
          </a:prstGeom>
          <a:noFill/>
          <a:ln w="1270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Group 346"/>
          <p:cNvGrpSpPr/>
          <p:nvPr/>
        </p:nvGrpSpPr>
        <p:grpSpPr>
          <a:xfrm>
            <a:off x="7787190" y="2592018"/>
            <a:ext cx="3109924" cy="873957"/>
            <a:chOff x="4643438" y="3612780"/>
            <a:chExt cx="2160687" cy="607201"/>
          </a:xfrm>
        </p:grpSpPr>
        <p:sp>
          <p:nvSpPr>
            <p:cNvPr id="54" name="Rectangle 335"/>
            <p:cNvSpPr/>
            <p:nvPr/>
          </p:nvSpPr>
          <p:spPr>
            <a:xfrm>
              <a:off x="5072066" y="3612780"/>
              <a:ext cx="1732059" cy="60720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rPr>
                <a:t>高职高专名校名师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rPr>
                <a:t>精品</a:t>
              </a:r>
              <a:b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rPr>
              </a:b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rPr>
                <a:t>“十三五”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rPr>
                <a:t>规划教材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itchFamily="34" charset="0"/>
              </a:endParaRPr>
            </a:p>
          </p:txBody>
        </p:sp>
        <p:grpSp>
          <p:nvGrpSpPr>
            <p:cNvPr id="57" name="Group 341"/>
            <p:cNvGrpSpPr/>
            <p:nvPr/>
          </p:nvGrpSpPr>
          <p:grpSpPr>
            <a:xfrm>
              <a:off x="4643438" y="3643320"/>
              <a:ext cx="288476" cy="288476"/>
              <a:chOff x="4643438" y="3643320"/>
              <a:chExt cx="288476" cy="288476"/>
            </a:xfrm>
          </p:grpSpPr>
          <p:sp>
            <p:nvSpPr>
              <p:cNvPr id="58" name="Oval 328"/>
              <p:cNvSpPr/>
              <p:nvPr/>
            </p:nvSpPr>
            <p:spPr>
              <a:xfrm>
                <a:off x="4643438" y="3643320"/>
                <a:ext cx="288476" cy="288476"/>
              </a:xfrm>
              <a:prstGeom prst="ellipse">
                <a:avLst/>
              </a:prstGeom>
              <a:solidFill>
                <a:srgbClr val="FF6E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Freeform 26"/>
              <p:cNvSpPr/>
              <p:nvPr/>
            </p:nvSpPr>
            <p:spPr bwMode="auto">
              <a:xfrm>
                <a:off x="4735506" y="3729002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7787190" y="3745269"/>
            <a:ext cx="2802148" cy="415209"/>
            <a:chOff x="7731248" y="3950210"/>
            <a:chExt cx="2802148" cy="415209"/>
          </a:xfrm>
        </p:grpSpPr>
        <p:grpSp>
          <p:nvGrpSpPr>
            <p:cNvPr id="61" name="Group 347"/>
            <p:cNvGrpSpPr/>
            <p:nvPr/>
          </p:nvGrpSpPr>
          <p:grpSpPr>
            <a:xfrm>
              <a:off x="7731248" y="3950210"/>
              <a:ext cx="2802148" cy="415209"/>
              <a:chOff x="4643438" y="4071948"/>
              <a:chExt cx="1946853" cy="288476"/>
            </a:xfrm>
          </p:grpSpPr>
          <p:sp>
            <p:nvSpPr>
              <p:cNvPr id="67" name="Rectangle 336"/>
              <p:cNvSpPr/>
              <p:nvPr/>
            </p:nvSpPr>
            <p:spPr>
              <a:xfrm>
                <a:off x="5072066" y="4071948"/>
                <a:ext cx="1518225" cy="256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itchFamily="34" charset="0"/>
                  </a:rPr>
                  <a:t>人 民 邮 电 出 版 社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endParaRPr>
              </a:p>
            </p:txBody>
          </p:sp>
          <p:sp>
            <p:nvSpPr>
              <p:cNvPr id="68" name="Oval 329"/>
              <p:cNvSpPr/>
              <p:nvPr/>
            </p:nvSpPr>
            <p:spPr>
              <a:xfrm>
                <a:off x="4643438" y="4071948"/>
                <a:ext cx="288476" cy="288476"/>
              </a:xfrm>
              <a:prstGeom prst="ellipse">
                <a:avLst/>
              </a:prstGeom>
              <a:solidFill>
                <a:srgbClr val="FFC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7798322" y="4044327"/>
              <a:ext cx="235693" cy="233803"/>
              <a:chOff x="8062913" y="4416424"/>
              <a:chExt cx="593725" cy="588963"/>
            </a:xfrm>
          </p:grpSpPr>
          <p:sp>
            <p:nvSpPr>
              <p:cNvPr id="63" name="Freeform 196"/>
              <p:cNvSpPr>
                <a:spLocks noEditPoints="1"/>
              </p:cNvSpPr>
              <p:nvPr/>
            </p:nvSpPr>
            <p:spPr bwMode="auto">
              <a:xfrm>
                <a:off x="8062913" y="4416424"/>
                <a:ext cx="593725" cy="588963"/>
              </a:xfrm>
              <a:custGeom>
                <a:avLst/>
                <a:gdLst>
                  <a:gd name="T0" fmla="*/ 196 w 196"/>
                  <a:gd name="T1" fmla="*/ 79 h 195"/>
                  <a:gd name="T2" fmla="*/ 98 w 196"/>
                  <a:gd name="T3" fmla="*/ 0 h 195"/>
                  <a:gd name="T4" fmla="*/ 0 w 196"/>
                  <a:gd name="T5" fmla="*/ 79 h 195"/>
                  <a:gd name="T6" fmla="*/ 98 w 196"/>
                  <a:gd name="T7" fmla="*/ 158 h 195"/>
                  <a:gd name="T8" fmla="*/ 150 w 196"/>
                  <a:gd name="T9" fmla="*/ 146 h 195"/>
                  <a:gd name="T10" fmla="*/ 164 w 196"/>
                  <a:gd name="T11" fmla="*/ 163 h 195"/>
                  <a:gd name="T12" fmla="*/ 189 w 196"/>
                  <a:gd name="T13" fmla="*/ 194 h 195"/>
                  <a:gd name="T14" fmla="*/ 192 w 196"/>
                  <a:gd name="T15" fmla="*/ 195 h 195"/>
                  <a:gd name="T16" fmla="*/ 193 w 196"/>
                  <a:gd name="T17" fmla="*/ 195 h 195"/>
                  <a:gd name="T18" fmla="*/ 196 w 196"/>
                  <a:gd name="T19" fmla="*/ 191 h 195"/>
                  <a:gd name="T20" fmla="*/ 196 w 196"/>
                  <a:gd name="T21" fmla="*/ 131 h 195"/>
                  <a:gd name="T22" fmla="*/ 196 w 196"/>
                  <a:gd name="T23" fmla="*/ 111 h 195"/>
                  <a:gd name="T24" fmla="*/ 196 w 196"/>
                  <a:gd name="T25" fmla="*/ 79 h 195"/>
                  <a:gd name="T26" fmla="*/ 196 w 196"/>
                  <a:gd name="T27" fmla="*/ 79 h 195"/>
                  <a:gd name="T28" fmla="*/ 188 w 196"/>
                  <a:gd name="T29" fmla="*/ 111 h 195"/>
                  <a:gd name="T30" fmla="*/ 188 w 196"/>
                  <a:gd name="T31" fmla="*/ 131 h 195"/>
                  <a:gd name="T32" fmla="*/ 188 w 196"/>
                  <a:gd name="T33" fmla="*/ 180 h 195"/>
                  <a:gd name="T34" fmla="*/ 170 w 196"/>
                  <a:gd name="T35" fmla="*/ 158 h 195"/>
                  <a:gd name="T36" fmla="*/ 155 w 196"/>
                  <a:gd name="T37" fmla="*/ 138 h 195"/>
                  <a:gd name="T38" fmla="*/ 149 w 196"/>
                  <a:gd name="T39" fmla="*/ 137 h 195"/>
                  <a:gd name="T40" fmla="*/ 149 w 196"/>
                  <a:gd name="T41" fmla="*/ 137 h 195"/>
                  <a:gd name="T42" fmla="*/ 98 w 196"/>
                  <a:gd name="T43" fmla="*/ 150 h 195"/>
                  <a:gd name="T44" fmla="*/ 8 w 196"/>
                  <a:gd name="T45" fmla="*/ 79 h 195"/>
                  <a:gd name="T46" fmla="*/ 98 w 196"/>
                  <a:gd name="T47" fmla="*/ 8 h 195"/>
                  <a:gd name="T48" fmla="*/ 188 w 196"/>
                  <a:gd name="T49" fmla="*/ 79 h 195"/>
                  <a:gd name="T50" fmla="*/ 188 w 196"/>
                  <a:gd name="T51" fmla="*/ 11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6" h="195">
                    <a:moveTo>
                      <a:pt x="196" y="79"/>
                    </a:moveTo>
                    <a:cubicBezTo>
                      <a:pt x="196" y="35"/>
                      <a:pt x="152" y="0"/>
                      <a:pt x="98" y="0"/>
                    </a:cubicBezTo>
                    <a:cubicBezTo>
                      <a:pt x="44" y="0"/>
                      <a:pt x="0" y="35"/>
                      <a:pt x="0" y="79"/>
                    </a:cubicBezTo>
                    <a:cubicBezTo>
                      <a:pt x="0" y="122"/>
                      <a:pt x="44" y="158"/>
                      <a:pt x="98" y="158"/>
                    </a:cubicBezTo>
                    <a:cubicBezTo>
                      <a:pt x="117" y="158"/>
                      <a:pt x="135" y="154"/>
                      <a:pt x="150" y="146"/>
                    </a:cubicBezTo>
                    <a:cubicBezTo>
                      <a:pt x="164" y="163"/>
                      <a:pt x="164" y="163"/>
                      <a:pt x="164" y="163"/>
                    </a:cubicBezTo>
                    <a:cubicBezTo>
                      <a:pt x="189" y="194"/>
                      <a:pt x="189" y="194"/>
                      <a:pt x="189" y="194"/>
                    </a:cubicBezTo>
                    <a:cubicBezTo>
                      <a:pt x="190" y="194"/>
                      <a:pt x="191" y="195"/>
                      <a:pt x="192" y="195"/>
                    </a:cubicBezTo>
                    <a:cubicBezTo>
                      <a:pt x="192" y="195"/>
                      <a:pt x="193" y="195"/>
                      <a:pt x="193" y="195"/>
                    </a:cubicBezTo>
                    <a:cubicBezTo>
                      <a:pt x="195" y="194"/>
                      <a:pt x="196" y="193"/>
                      <a:pt x="196" y="191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111"/>
                      <a:pt x="196" y="111"/>
                      <a:pt x="196" y="111"/>
                    </a:cubicBezTo>
                    <a:cubicBezTo>
                      <a:pt x="196" y="79"/>
                      <a:pt x="196" y="79"/>
                      <a:pt x="196" y="79"/>
                    </a:cubicBezTo>
                    <a:cubicBezTo>
                      <a:pt x="196" y="79"/>
                      <a:pt x="196" y="79"/>
                      <a:pt x="196" y="79"/>
                    </a:cubicBezTo>
                    <a:close/>
                    <a:moveTo>
                      <a:pt x="188" y="111"/>
                    </a:moveTo>
                    <a:cubicBezTo>
                      <a:pt x="188" y="131"/>
                      <a:pt x="188" y="131"/>
                      <a:pt x="188" y="131"/>
                    </a:cubicBezTo>
                    <a:cubicBezTo>
                      <a:pt x="188" y="180"/>
                      <a:pt x="188" y="180"/>
                      <a:pt x="188" y="180"/>
                    </a:cubicBezTo>
                    <a:cubicBezTo>
                      <a:pt x="170" y="158"/>
                      <a:pt x="170" y="158"/>
                      <a:pt x="170" y="158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4" y="137"/>
                      <a:pt x="151" y="136"/>
                      <a:pt x="149" y="137"/>
                    </a:cubicBezTo>
                    <a:cubicBezTo>
                      <a:pt x="149" y="137"/>
                      <a:pt x="149" y="137"/>
                      <a:pt x="149" y="137"/>
                    </a:cubicBezTo>
                    <a:cubicBezTo>
                      <a:pt x="134" y="145"/>
                      <a:pt x="116" y="150"/>
                      <a:pt x="98" y="150"/>
                    </a:cubicBezTo>
                    <a:cubicBezTo>
                      <a:pt x="48" y="150"/>
                      <a:pt x="8" y="118"/>
                      <a:pt x="8" y="79"/>
                    </a:cubicBezTo>
                    <a:cubicBezTo>
                      <a:pt x="8" y="40"/>
                      <a:pt x="48" y="8"/>
                      <a:pt x="98" y="8"/>
                    </a:cubicBezTo>
                    <a:cubicBezTo>
                      <a:pt x="148" y="8"/>
                      <a:pt x="188" y="40"/>
                      <a:pt x="188" y="79"/>
                    </a:cubicBezTo>
                    <a:lnTo>
                      <a:pt x="188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197"/>
              <p:cNvSpPr>
                <a:spLocks noEditPoints="1"/>
              </p:cNvSpPr>
              <p:nvPr/>
            </p:nvSpPr>
            <p:spPr bwMode="auto">
              <a:xfrm>
                <a:off x="8223251" y="4613276"/>
                <a:ext cx="82550" cy="80963"/>
              </a:xfrm>
              <a:custGeom>
                <a:avLst/>
                <a:gdLst>
                  <a:gd name="T0" fmla="*/ 13 w 27"/>
                  <a:gd name="T1" fmla="*/ 0 h 27"/>
                  <a:gd name="T2" fmla="*/ 0 w 27"/>
                  <a:gd name="T3" fmla="*/ 14 h 27"/>
                  <a:gd name="T4" fmla="*/ 13 w 27"/>
                  <a:gd name="T5" fmla="*/ 27 h 27"/>
                  <a:gd name="T6" fmla="*/ 27 w 27"/>
                  <a:gd name="T7" fmla="*/ 14 h 27"/>
                  <a:gd name="T8" fmla="*/ 13 w 27"/>
                  <a:gd name="T9" fmla="*/ 0 h 27"/>
                  <a:gd name="T10" fmla="*/ 13 w 27"/>
                  <a:gd name="T11" fmla="*/ 23 h 27"/>
                  <a:gd name="T12" fmla="*/ 4 w 27"/>
                  <a:gd name="T13" fmla="*/ 14 h 27"/>
                  <a:gd name="T14" fmla="*/ 13 w 27"/>
                  <a:gd name="T15" fmla="*/ 4 h 27"/>
                  <a:gd name="T16" fmla="*/ 23 w 27"/>
                  <a:gd name="T17" fmla="*/ 14 h 27"/>
                  <a:gd name="T18" fmla="*/ 13 w 27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0" y="27"/>
                      <a:pt x="27" y="21"/>
                      <a:pt x="27" y="14"/>
                    </a:cubicBezTo>
                    <a:cubicBezTo>
                      <a:pt x="27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4" y="19"/>
                      <a:pt x="4" y="14"/>
                    </a:cubicBezTo>
                    <a:cubicBezTo>
                      <a:pt x="4" y="8"/>
                      <a:pt x="8" y="4"/>
                      <a:pt x="13" y="4"/>
                    </a:cubicBezTo>
                    <a:cubicBezTo>
                      <a:pt x="18" y="4"/>
                      <a:pt x="23" y="8"/>
                      <a:pt x="23" y="14"/>
                    </a:cubicBezTo>
                    <a:cubicBezTo>
                      <a:pt x="23" y="19"/>
                      <a:pt x="18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198"/>
              <p:cNvSpPr>
                <a:spLocks noEditPoints="1"/>
              </p:cNvSpPr>
              <p:nvPr/>
            </p:nvSpPr>
            <p:spPr bwMode="auto">
              <a:xfrm>
                <a:off x="8320088" y="4613276"/>
                <a:ext cx="82550" cy="80963"/>
              </a:xfrm>
              <a:custGeom>
                <a:avLst/>
                <a:gdLst>
                  <a:gd name="T0" fmla="*/ 13 w 27"/>
                  <a:gd name="T1" fmla="*/ 0 h 27"/>
                  <a:gd name="T2" fmla="*/ 0 w 27"/>
                  <a:gd name="T3" fmla="*/ 14 h 27"/>
                  <a:gd name="T4" fmla="*/ 13 w 27"/>
                  <a:gd name="T5" fmla="*/ 27 h 27"/>
                  <a:gd name="T6" fmla="*/ 27 w 27"/>
                  <a:gd name="T7" fmla="*/ 14 h 27"/>
                  <a:gd name="T8" fmla="*/ 13 w 27"/>
                  <a:gd name="T9" fmla="*/ 0 h 27"/>
                  <a:gd name="T10" fmla="*/ 13 w 27"/>
                  <a:gd name="T11" fmla="*/ 23 h 27"/>
                  <a:gd name="T12" fmla="*/ 4 w 27"/>
                  <a:gd name="T13" fmla="*/ 14 h 27"/>
                  <a:gd name="T14" fmla="*/ 13 w 27"/>
                  <a:gd name="T15" fmla="*/ 4 h 27"/>
                  <a:gd name="T16" fmla="*/ 23 w 27"/>
                  <a:gd name="T17" fmla="*/ 14 h 27"/>
                  <a:gd name="T18" fmla="*/ 13 w 27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0" y="27"/>
                      <a:pt x="27" y="21"/>
                      <a:pt x="27" y="14"/>
                    </a:cubicBezTo>
                    <a:cubicBezTo>
                      <a:pt x="27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4" y="19"/>
                      <a:pt x="4" y="14"/>
                    </a:cubicBezTo>
                    <a:cubicBezTo>
                      <a:pt x="4" y="8"/>
                      <a:pt x="8" y="4"/>
                      <a:pt x="13" y="4"/>
                    </a:cubicBezTo>
                    <a:cubicBezTo>
                      <a:pt x="18" y="4"/>
                      <a:pt x="23" y="8"/>
                      <a:pt x="23" y="14"/>
                    </a:cubicBezTo>
                    <a:cubicBezTo>
                      <a:pt x="23" y="19"/>
                      <a:pt x="18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199"/>
              <p:cNvSpPr>
                <a:spLocks noEditPoints="1"/>
              </p:cNvSpPr>
              <p:nvPr/>
            </p:nvSpPr>
            <p:spPr bwMode="auto">
              <a:xfrm>
                <a:off x="8416926" y="4613276"/>
                <a:ext cx="82550" cy="80963"/>
              </a:xfrm>
              <a:custGeom>
                <a:avLst/>
                <a:gdLst>
                  <a:gd name="T0" fmla="*/ 13 w 27"/>
                  <a:gd name="T1" fmla="*/ 0 h 27"/>
                  <a:gd name="T2" fmla="*/ 0 w 27"/>
                  <a:gd name="T3" fmla="*/ 14 h 27"/>
                  <a:gd name="T4" fmla="*/ 13 w 27"/>
                  <a:gd name="T5" fmla="*/ 27 h 27"/>
                  <a:gd name="T6" fmla="*/ 27 w 27"/>
                  <a:gd name="T7" fmla="*/ 14 h 27"/>
                  <a:gd name="T8" fmla="*/ 13 w 27"/>
                  <a:gd name="T9" fmla="*/ 0 h 27"/>
                  <a:gd name="T10" fmla="*/ 13 w 27"/>
                  <a:gd name="T11" fmla="*/ 23 h 27"/>
                  <a:gd name="T12" fmla="*/ 4 w 27"/>
                  <a:gd name="T13" fmla="*/ 14 h 27"/>
                  <a:gd name="T14" fmla="*/ 13 w 27"/>
                  <a:gd name="T15" fmla="*/ 4 h 27"/>
                  <a:gd name="T16" fmla="*/ 23 w 27"/>
                  <a:gd name="T17" fmla="*/ 14 h 27"/>
                  <a:gd name="T18" fmla="*/ 13 w 27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0" y="27"/>
                      <a:pt x="27" y="21"/>
                      <a:pt x="27" y="14"/>
                    </a:cubicBezTo>
                    <a:cubicBezTo>
                      <a:pt x="27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4" y="19"/>
                      <a:pt x="4" y="14"/>
                    </a:cubicBezTo>
                    <a:cubicBezTo>
                      <a:pt x="4" y="8"/>
                      <a:pt x="8" y="4"/>
                      <a:pt x="13" y="4"/>
                    </a:cubicBezTo>
                    <a:cubicBezTo>
                      <a:pt x="18" y="4"/>
                      <a:pt x="23" y="8"/>
                      <a:pt x="23" y="14"/>
                    </a:cubicBezTo>
                    <a:cubicBezTo>
                      <a:pt x="23" y="19"/>
                      <a:pt x="18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032665"/>
            <a:ext cx="12192000" cy="2825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1.1.2  </a:t>
            </a:r>
            <a:r>
              <a:rPr lang="zh-CN" altLang="en-US" dirty="0"/>
              <a:t>使用</a:t>
            </a:r>
            <a:r>
              <a:rPr lang="en-US" altLang="zh-CN" dirty="0"/>
              <a:t>IDLE</a:t>
            </a:r>
            <a:r>
              <a:rPr lang="zh-CN" altLang="en-US" dirty="0"/>
              <a:t>编写简单的</a:t>
            </a:r>
            <a:r>
              <a:rPr lang="en-US" altLang="zh-CN" dirty="0"/>
              <a:t>Python</a:t>
            </a:r>
            <a:r>
              <a:rPr lang="zh-CN" altLang="en-US" dirty="0"/>
              <a:t>程序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3709488" y="6374069"/>
            <a:ext cx="487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1-9  </a:t>
            </a:r>
            <a:r>
              <a:rPr lang="zh-CN" altLang="en-US" dirty="0"/>
              <a:t>在</a:t>
            </a:r>
            <a:r>
              <a:rPr lang="en-US" altLang="zh-CN" dirty="0"/>
              <a:t>IDLE</a:t>
            </a:r>
            <a:r>
              <a:rPr lang="zh-CN" altLang="en-US" dirty="0"/>
              <a:t>窗口输入并运行一条语句的结果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18951" y="1178550"/>
            <a:ext cx="11197493" cy="285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ea"/>
              <a:buAutoNum type="circleNumDbPlain" startAt="2"/>
            </a:pPr>
            <a:r>
              <a:rPr lang="zh-CN" altLang="en-US" sz="2000" dirty="0"/>
              <a:t>在</a:t>
            </a:r>
            <a:r>
              <a:rPr lang="en-US" altLang="zh-CN" sz="2000" dirty="0"/>
              <a:t>IDLE</a:t>
            </a:r>
            <a:r>
              <a:rPr lang="zh-CN" altLang="en-US" sz="2000" dirty="0"/>
              <a:t>窗口出现提示符“</a:t>
            </a:r>
            <a:r>
              <a:rPr lang="en-US" altLang="zh-CN" sz="2000" dirty="0"/>
              <a:t>&gt;&gt;&gt;”</a:t>
            </a:r>
            <a:r>
              <a:rPr lang="zh-CN" altLang="en-US" sz="2000" dirty="0"/>
              <a:t>，表示</a:t>
            </a:r>
            <a:r>
              <a:rPr lang="en-US" altLang="zh-CN" sz="2000" dirty="0"/>
              <a:t>Python</a:t>
            </a:r>
            <a:r>
              <a:rPr lang="zh-CN" altLang="en-US" sz="2000" dirty="0"/>
              <a:t>已经准备好了，等待用户输入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程序代码。在提示符“</a:t>
            </a:r>
            <a:r>
              <a:rPr lang="en-US" altLang="zh-CN" sz="2000" dirty="0"/>
              <a:t>&gt;&gt;&gt;”</a:t>
            </a:r>
            <a:r>
              <a:rPr lang="zh-CN" altLang="en-US" sz="2000" dirty="0"/>
              <a:t>右侧输入程序代码时，每输入一条语句，并按</a:t>
            </a:r>
            <a:r>
              <a:rPr lang="en-US" altLang="zh-CN" sz="2000" dirty="0"/>
              <a:t>【Enter】</a:t>
            </a:r>
            <a:r>
              <a:rPr lang="zh-CN" altLang="en-US" sz="2000" dirty="0"/>
              <a:t>键，就会运行一条语句。</a:t>
            </a:r>
            <a:endParaRPr lang="zh-CN" altLang="en-US" sz="2000" dirty="0"/>
          </a:p>
          <a:p>
            <a:pPr marL="457200" indent="-457200">
              <a:lnSpc>
                <a:spcPct val="130000"/>
              </a:lnSpc>
              <a:buFont typeface="+mj-ea"/>
              <a:buAutoNum type="circleNumDbPlain" startAt="2"/>
            </a:pPr>
            <a:r>
              <a:rPr lang="zh-CN" altLang="en-US" sz="2000" dirty="0"/>
              <a:t>这里输入一条语句</a:t>
            </a:r>
            <a:r>
              <a:rPr lang="en-US" altLang="zh-CN" sz="2000" dirty="0"/>
              <a:t>print("Happy to learn Python Programming")</a:t>
            </a:r>
            <a:r>
              <a:rPr lang="zh-CN" altLang="en-US" sz="2000" dirty="0"/>
              <a:t>，然后按</a:t>
            </a:r>
            <a:r>
              <a:rPr lang="en-US" altLang="zh-CN" sz="2000" dirty="0"/>
              <a:t>【Enter】</a:t>
            </a:r>
            <a:r>
              <a:rPr lang="zh-CN" altLang="en-US" sz="2000" dirty="0"/>
              <a:t>键，运行该语句的结果如图</a:t>
            </a:r>
            <a:r>
              <a:rPr lang="en-US" altLang="zh-CN" sz="2000" dirty="0"/>
              <a:t>1-9</a:t>
            </a:r>
            <a:r>
              <a:rPr lang="zh-CN" altLang="en-US" sz="2000" dirty="0"/>
              <a:t>所示。</a:t>
            </a:r>
            <a:endParaRPr lang="zh-CN" altLang="en-US" sz="2000" dirty="0"/>
          </a:p>
          <a:p>
            <a:pPr marL="457200" indent="-457200">
              <a:lnSpc>
                <a:spcPct val="130000"/>
              </a:lnSpc>
              <a:buFont typeface="+mj-ea"/>
              <a:buAutoNum type="circleNumDbPlain" startAt="2"/>
            </a:pPr>
            <a:r>
              <a:rPr lang="zh-CN" altLang="en-US" sz="2000" dirty="0"/>
              <a:t>而在实际开发程序时，通常一个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程序不能只有一行代码，如果需要编写多行代码，可以创建一个文件保存这些代码，在全部编写完毕后一起运行。</a:t>
            </a:r>
            <a:endParaRPr lang="zh-CN" altLang="en-US" sz="2000" dirty="0"/>
          </a:p>
        </p:txBody>
      </p:sp>
      <p:pic>
        <p:nvPicPr>
          <p:cNvPr id="12290" name="图片 5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t="349" r="346" b="349"/>
          <a:stretch>
            <a:fillRect/>
          </a:stretch>
        </p:blipFill>
        <p:spPr bwMode="auto">
          <a:xfrm>
            <a:off x="2620836" y="4167217"/>
            <a:ext cx="7193724" cy="210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17236" y="6275301"/>
            <a:ext cx="12209236" cy="575873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507" y="301466"/>
            <a:ext cx="7976773" cy="441326"/>
          </a:xfrm>
        </p:spPr>
        <p:txBody>
          <a:bodyPr>
            <a:normAutofit/>
          </a:bodyPr>
          <a:lstStyle/>
          <a:p>
            <a:r>
              <a:rPr lang="en-US" altLang="zh-CN" sz="1900" dirty="0"/>
              <a:t>【</a:t>
            </a:r>
            <a:r>
              <a:rPr lang="zh-CN" altLang="en-US" sz="1900" dirty="0"/>
              <a:t>任务 </a:t>
            </a:r>
            <a:r>
              <a:rPr lang="en-US" altLang="zh-CN" sz="1900" dirty="0"/>
              <a:t>1-1】</a:t>
            </a:r>
            <a:r>
              <a:rPr lang="zh-CN" altLang="en-US" sz="1900" dirty="0"/>
              <a:t>输出“</a:t>
            </a:r>
            <a:r>
              <a:rPr lang="en-US" altLang="zh-CN" sz="1900" dirty="0"/>
              <a:t>Happy to learn Python Programming”</a:t>
            </a:r>
            <a:r>
              <a:rPr lang="zh-CN" altLang="en-US" sz="1900" dirty="0"/>
              <a:t>的信息</a:t>
            </a:r>
            <a:endParaRPr lang="en-US" altLang="zh-CN" sz="1900" dirty="0"/>
          </a:p>
        </p:txBody>
      </p:sp>
      <p:sp>
        <p:nvSpPr>
          <p:cNvPr id="10" name="矩形 9"/>
          <p:cNvSpPr/>
          <p:nvPr/>
        </p:nvSpPr>
        <p:spPr>
          <a:xfrm>
            <a:off x="8674830" y="6378571"/>
            <a:ext cx="290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 图</a:t>
            </a:r>
            <a:r>
              <a:rPr lang="en-US" altLang="zh-CN" dirty="0">
                <a:solidFill>
                  <a:schemeClr val="bg1"/>
                </a:solidFill>
              </a:rPr>
              <a:t>1-10 【untitled】</a:t>
            </a:r>
            <a:r>
              <a:rPr lang="zh-CN" altLang="en-US" dirty="0">
                <a:solidFill>
                  <a:schemeClr val="bg1"/>
                </a:solidFill>
              </a:rPr>
              <a:t>窗口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88148" y="1429404"/>
            <a:ext cx="9417345" cy="165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Python</a:t>
            </a:r>
            <a:r>
              <a:rPr lang="zh-CN" altLang="en-US" sz="2000" dirty="0"/>
              <a:t>的</a:t>
            </a:r>
            <a:r>
              <a:rPr lang="en-US" altLang="zh-CN" sz="2000" dirty="0"/>
              <a:t>IDLE</a:t>
            </a:r>
            <a:r>
              <a:rPr lang="zh-CN" altLang="en-US" sz="2000" dirty="0"/>
              <a:t>中编写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</a:t>
            </a:r>
            <a:r>
              <a:rPr lang="en-US" altLang="zh-CN" sz="2000" dirty="0"/>
              <a:t>1-1.py</a:t>
            </a:r>
            <a:r>
              <a:rPr lang="zh-CN" altLang="en-US" sz="2000" dirty="0"/>
              <a:t>，使用</a:t>
            </a:r>
            <a:r>
              <a:rPr lang="en-US" altLang="zh-CN" sz="2000" dirty="0"/>
              <a:t>print()</a:t>
            </a:r>
            <a:r>
              <a:rPr lang="zh-CN" altLang="en-US" sz="2000" dirty="0"/>
              <a:t>函数输出“</a:t>
            </a:r>
            <a:r>
              <a:rPr lang="en-US" altLang="zh-CN" sz="2000" dirty="0"/>
              <a:t>Happy </a:t>
            </a:r>
            <a:br>
              <a:rPr lang="en-US" altLang="zh-CN" sz="2000" dirty="0"/>
            </a:br>
            <a:r>
              <a:rPr lang="en-US" altLang="zh-CN" sz="2000" dirty="0"/>
              <a:t>to learn Python Programming”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Python</a:t>
            </a:r>
            <a:r>
              <a:rPr lang="zh-CN" altLang="en-US" sz="2000" dirty="0"/>
              <a:t>的程序编辑窗口运行程序</a:t>
            </a:r>
            <a:r>
              <a:rPr lang="en-US" altLang="zh-CN" sz="2000" dirty="0"/>
              <a:t>1-1.py</a:t>
            </a:r>
            <a:r>
              <a:rPr lang="zh-CN" altLang="en-US" sz="2000" dirty="0"/>
              <a:t>，输出信息。</a:t>
            </a:r>
            <a:endParaRPr lang="zh-CN" altLang="en-US" sz="2000" dirty="0"/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Windows</a:t>
            </a:r>
            <a:r>
              <a:rPr lang="zh-CN" altLang="en-US" sz="2000" dirty="0"/>
              <a:t>的</a:t>
            </a:r>
            <a:r>
              <a:rPr lang="en-US" altLang="zh-CN" sz="2000" dirty="0"/>
              <a:t>【</a:t>
            </a:r>
            <a:r>
              <a:rPr lang="zh-CN" altLang="en-US" sz="2000" dirty="0"/>
              <a:t>命令提示符</a:t>
            </a:r>
            <a:r>
              <a:rPr lang="en-US" altLang="zh-CN" sz="2000" dirty="0"/>
              <a:t>】</a:t>
            </a:r>
            <a:r>
              <a:rPr lang="zh-CN" altLang="en-US" sz="2000" dirty="0"/>
              <a:t>窗口运行程序</a:t>
            </a:r>
            <a:r>
              <a:rPr lang="en-US" altLang="zh-CN" sz="2000" dirty="0"/>
              <a:t>1-1.py</a:t>
            </a:r>
            <a:r>
              <a:rPr lang="zh-CN" altLang="en-US" sz="2000" dirty="0"/>
              <a:t>，输出信息。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486507" y="1423299"/>
            <a:ext cx="1727201" cy="4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rgbClr val="FF6E55"/>
                </a:solidFill>
              </a:rPr>
              <a:t>【</a:t>
            </a:r>
            <a:r>
              <a:rPr lang="zh-CN" altLang="en-US" sz="2200" b="1" dirty="0">
                <a:solidFill>
                  <a:srgbClr val="FF6E55"/>
                </a:solidFill>
              </a:rPr>
              <a:t>任务描述</a:t>
            </a:r>
            <a:r>
              <a:rPr lang="en-US" altLang="zh-CN" sz="2200" b="1" dirty="0">
                <a:solidFill>
                  <a:srgbClr val="FF6E55"/>
                </a:solidFill>
              </a:rPr>
              <a:t>】</a:t>
            </a:r>
            <a:endParaRPr lang="en-US" altLang="zh-CN" sz="2200" b="1" dirty="0">
              <a:solidFill>
                <a:srgbClr val="FF6E55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6507" y="3303486"/>
            <a:ext cx="1801642" cy="4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rgbClr val="FF6E55"/>
                </a:solidFill>
              </a:rPr>
              <a:t>【</a:t>
            </a:r>
            <a:r>
              <a:rPr lang="zh-CN" altLang="en-US" sz="2200" b="1" dirty="0">
                <a:solidFill>
                  <a:srgbClr val="FF6E55"/>
                </a:solidFill>
              </a:rPr>
              <a:t>任务实施</a:t>
            </a:r>
            <a:r>
              <a:rPr lang="en-US" altLang="zh-CN" sz="2200" b="1" dirty="0">
                <a:solidFill>
                  <a:srgbClr val="FF6E55"/>
                </a:solidFill>
              </a:rPr>
              <a:t>】</a:t>
            </a:r>
            <a:endParaRPr lang="en-US" altLang="zh-CN" sz="2200" b="1" dirty="0">
              <a:solidFill>
                <a:srgbClr val="FF6E55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88149" y="3298844"/>
            <a:ext cx="9417344" cy="205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Python</a:t>
            </a:r>
            <a:r>
              <a:rPr lang="zh-CN" altLang="en-US" sz="2000" dirty="0"/>
              <a:t>的</a:t>
            </a:r>
            <a:r>
              <a:rPr lang="en-US" altLang="zh-CN" sz="2000" dirty="0"/>
              <a:t>IDLE</a:t>
            </a:r>
            <a:r>
              <a:rPr lang="zh-CN" altLang="en-US" sz="2000" dirty="0"/>
              <a:t>主窗口中，选择</a:t>
            </a:r>
            <a:r>
              <a:rPr lang="en-US" altLang="zh-CN" sz="2000" dirty="0"/>
              <a:t>【File】</a:t>
            </a:r>
            <a:r>
              <a:rPr lang="zh-CN" altLang="en-US" sz="2000" dirty="0"/>
              <a:t>菜单，在弹出的下拉菜单中选择</a:t>
            </a:r>
            <a:r>
              <a:rPr lang="en-US" altLang="zh-CN" sz="2000" dirty="0"/>
              <a:t>【New File】</a:t>
            </a:r>
            <a:r>
              <a:rPr lang="zh-CN" altLang="en-US" sz="2000" dirty="0"/>
              <a:t>，打开一个</a:t>
            </a:r>
            <a:r>
              <a:rPr lang="en-US" altLang="zh-CN" sz="2000" dirty="0"/>
              <a:t>【untitled】</a:t>
            </a:r>
            <a:r>
              <a:rPr lang="zh-CN" altLang="en-US" sz="2000" dirty="0"/>
              <a:t>窗口，如图</a:t>
            </a:r>
            <a:r>
              <a:rPr lang="en-US" altLang="zh-CN" sz="2000" dirty="0"/>
              <a:t>1-10</a:t>
            </a:r>
            <a:r>
              <a:rPr lang="zh-CN" altLang="en-US" sz="2000" dirty="0"/>
              <a:t>所示。在该窗口中，可以直接编写</a:t>
            </a:r>
            <a:r>
              <a:rPr lang="en-US" altLang="zh-CN" sz="2000" dirty="0"/>
              <a:t>Python</a:t>
            </a:r>
            <a:r>
              <a:rPr lang="zh-CN" altLang="en-US" sz="2000" dirty="0"/>
              <a:t>代码，并且输入一行代码后按</a:t>
            </a:r>
            <a:r>
              <a:rPr lang="en-US" altLang="zh-CN" sz="2000" dirty="0"/>
              <a:t>【Enter】</a:t>
            </a:r>
            <a:r>
              <a:rPr lang="zh-CN" altLang="en-US" sz="2000" dirty="0"/>
              <a:t>键，将自动换到下一行，可继续输入代码。</a:t>
            </a:r>
            <a:endParaRPr lang="zh-CN" altLang="en-US" sz="2000" dirty="0"/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在代码编辑区中，输入以下代码。 </a:t>
            </a:r>
            <a:endParaRPr lang="zh-CN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2818245" y="5366222"/>
            <a:ext cx="6006906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/>
              <a:t>print("Happy to learn Python Programming")</a:t>
            </a:r>
            <a:endParaRPr lang="zh-CN" altLang="en-US" sz="2000" dirty="0"/>
          </a:p>
        </p:txBody>
      </p:sp>
      <p:pic>
        <p:nvPicPr>
          <p:cNvPr id="13314" name="图片 4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2060" r="391" b="392"/>
          <a:stretch>
            <a:fillRect/>
          </a:stretch>
        </p:blipFill>
        <p:spPr bwMode="auto">
          <a:xfrm>
            <a:off x="8696960" y="4883652"/>
            <a:ext cx="2863908" cy="93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17236" y="6275301"/>
            <a:ext cx="12209236" cy="575873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507" y="331946"/>
            <a:ext cx="8840373" cy="441326"/>
          </a:xfrm>
        </p:spPr>
        <p:txBody>
          <a:bodyPr>
            <a:normAutofit/>
          </a:bodyPr>
          <a:lstStyle/>
          <a:p>
            <a:r>
              <a:rPr lang="en-US" altLang="zh-CN" sz="1900" dirty="0"/>
              <a:t>【</a:t>
            </a:r>
            <a:r>
              <a:rPr lang="zh-CN" altLang="en-US" sz="1900" dirty="0"/>
              <a:t>任务 </a:t>
            </a:r>
            <a:r>
              <a:rPr lang="en-US" altLang="zh-CN" sz="1900" dirty="0"/>
              <a:t>1-1】</a:t>
            </a:r>
            <a:r>
              <a:rPr lang="zh-CN" altLang="en-US" sz="1900" dirty="0"/>
              <a:t>输出“</a:t>
            </a:r>
            <a:r>
              <a:rPr lang="en-US" altLang="zh-CN" sz="1900" dirty="0"/>
              <a:t>Happy to learn Python Programming”</a:t>
            </a:r>
            <a:r>
              <a:rPr lang="zh-CN" altLang="en-US" sz="1900" dirty="0"/>
              <a:t>的信息</a:t>
            </a:r>
            <a:endParaRPr lang="en-US" altLang="zh-CN" sz="1900" dirty="0"/>
          </a:p>
        </p:txBody>
      </p:sp>
      <p:sp>
        <p:nvSpPr>
          <p:cNvPr id="11" name="矩形 10"/>
          <p:cNvSpPr/>
          <p:nvPr/>
        </p:nvSpPr>
        <p:spPr>
          <a:xfrm>
            <a:off x="486509" y="1189440"/>
            <a:ext cx="5101492" cy="46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dirty="0"/>
              <a:t>在</a:t>
            </a:r>
            <a:r>
              <a:rPr lang="en-US" altLang="zh-CN" dirty="0"/>
              <a:t>Python</a:t>
            </a:r>
            <a:r>
              <a:rPr lang="zh-CN" altLang="en-US" dirty="0"/>
              <a:t>的程序编辑窗口中，选择</a:t>
            </a:r>
            <a:r>
              <a:rPr lang="en-US" altLang="zh-CN" dirty="0"/>
              <a:t>【File】</a:t>
            </a:r>
            <a:r>
              <a:rPr lang="zh-CN" altLang="en-US" dirty="0"/>
              <a:t>菜单，在弹出的下拉菜单中选择</a:t>
            </a:r>
            <a:r>
              <a:rPr lang="en-US" altLang="zh-CN" dirty="0"/>
              <a:t>【Save】</a:t>
            </a:r>
            <a:r>
              <a:rPr lang="zh-CN" altLang="en-US" dirty="0"/>
              <a:t>，将该程序保存到“</a:t>
            </a:r>
            <a:r>
              <a:rPr lang="en-US" altLang="zh-CN" dirty="0"/>
              <a:t>D:\PycharmProject\Unit01”</a:t>
            </a:r>
            <a:r>
              <a:rPr lang="zh-CN" altLang="en-US" dirty="0"/>
              <a:t>文件夹中，命名为“</a:t>
            </a:r>
            <a:r>
              <a:rPr lang="en-US" altLang="zh-CN" dirty="0"/>
              <a:t>1-1.py”</a:t>
            </a:r>
            <a:r>
              <a:rPr lang="zh-CN" altLang="en-US" dirty="0"/>
              <a:t>，其中“</a:t>
            </a:r>
            <a:r>
              <a:rPr lang="en-US" altLang="zh-CN" dirty="0"/>
              <a:t>.</a:t>
            </a:r>
            <a:r>
              <a:rPr lang="en-US" altLang="zh-CN" dirty="0" err="1"/>
              <a:t>py</a:t>
            </a:r>
            <a:r>
              <a:rPr lang="en-US" altLang="zh-CN" dirty="0"/>
              <a:t>”</a:t>
            </a:r>
            <a:r>
              <a:rPr lang="zh-CN" altLang="en-US" dirty="0"/>
              <a:t>为</a:t>
            </a:r>
            <a:r>
              <a:rPr lang="en-US" altLang="zh-CN" dirty="0"/>
              <a:t>Python</a:t>
            </a:r>
            <a:r>
              <a:rPr lang="zh-CN" altLang="en-US" dirty="0"/>
              <a:t>文件的扩展名。程序文件</a:t>
            </a:r>
            <a:r>
              <a:rPr lang="en-US" altLang="zh-CN" dirty="0"/>
              <a:t>1-1.py</a:t>
            </a:r>
            <a:r>
              <a:rPr lang="zh-CN" altLang="en-US" dirty="0"/>
              <a:t>保存完成后的程序编辑窗口如图</a:t>
            </a:r>
            <a:r>
              <a:rPr lang="en-US" altLang="zh-CN" dirty="0"/>
              <a:t>1-11</a:t>
            </a:r>
            <a:r>
              <a:rPr lang="zh-CN" altLang="en-US" dirty="0"/>
              <a:t>所示。</a:t>
            </a:r>
            <a:endParaRPr lang="en-US" altLang="zh-CN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dirty="0"/>
              <a:t>运行</a:t>
            </a:r>
            <a:r>
              <a:rPr lang="en-US" altLang="zh-CN" dirty="0"/>
              <a:t>Python</a:t>
            </a:r>
            <a:r>
              <a:rPr lang="zh-CN" altLang="en-US" dirty="0"/>
              <a:t>程序。在</a:t>
            </a:r>
            <a:r>
              <a:rPr lang="en-US" altLang="zh-CN" dirty="0"/>
              <a:t>Python</a:t>
            </a:r>
            <a:r>
              <a:rPr lang="zh-CN" altLang="en-US" dirty="0"/>
              <a:t>的程序编辑窗口中，选择</a:t>
            </a:r>
            <a:r>
              <a:rPr lang="en-US" altLang="zh-CN" dirty="0"/>
              <a:t>【Run】</a:t>
            </a:r>
            <a:r>
              <a:rPr lang="zh-CN" altLang="en-US" dirty="0"/>
              <a:t>菜单，在弹出的下拉菜单中选择</a:t>
            </a:r>
            <a:r>
              <a:rPr lang="en-US" altLang="zh-CN" dirty="0"/>
              <a:t>【Run Module】</a:t>
            </a:r>
            <a:r>
              <a:rPr lang="zh-CN" altLang="en-US" dirty="0"/>
              <a:t>，程序文件</a:t>
            </a:r>
            <a:r>
              <a:rPr lang="en-US" altLang="zh-CN" dirty="0"/>
              <a:t>1-1.py</a:t>
            </a:r>
            <a:r>
              <a:rPr lang="zh-CN" altLang="en-US" dirty="0"/>
              <a:t>的运行结果如图</a:t>
            </a:r>
            <a:r>
              <a:rPr lang="en-US" altLang="zh-CN" dirty="0"/>
              <a:t>1-12</a:t>
            </a:r>
            <a:r>
              <a:rPr lang="zh-CN" altLang="en-US" dirty="0"/>
              <a:t>所示。</a:t>
            </a:r>
            <a:endParaRPr lang="zh-CN" altLang="en-US" dirty="0"/>
          </a:p>
        </p:txBody>
      </p:sp>
      <p:pic>
        <p:nvPicPr>
          <p:cNvPr id="14338" name="图片 5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t="587" r="583" b="685"/>
          <a:stretch>
            <a:fillRect/>
          </a:stretch>
        </p:blipFill>
        <p:spPr bwMode="auto">
          <a:xfrm>
            <a:off x="6176892" y="1325597"/>
            <a:ext cx="5528600" cy="12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6176875" y="2820733"/>
            <a:ext cx="5513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 图</a:t>
            </a:r>
            <a:r>
              <a:rPr lang="en-US" altLang="zh-CN" dirty="0"/>
              <a:t>1-11  </a:t>
            </a:r>
            <a:r>
              <a:rPr lang="zh-CN" altLang="en-US" dirty="0"/>
              <a:t>程序文件</a:t>
            </a:r>
            <a:r>
              <a:rPr lang="en-US" altLang="zh-CN" dirty="0"/>
              <a:t>1-1.py</a:t>
            </a:r>
            <a:r>
              <a:rPr lang="zh-CN" altLang="en-US" dirty="0"/>
              <a:t>保存完成后的程序编辑窗口</a:t>
            </a:r>
            <a:endParaRPr lang="zh-CN" altLang="en-US" dirty="0"/>
          </a:p>
        </p:txBody>
      </p:sp>
      <p:pic>
        <p:nvPicPr>
          <p:cNvPr id="14339" name="图片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513" r="493" b="513"/>
          <a:stretch>
            <a:fillRect/>
          </a:stretch>
        </p:blipFill>
        <p:spPr bwMode="auto">
          <a:xfrm>
            <a:off x="6161307" y="3704135"/>
            <a:ext cx="5544185" cy="19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6802375" y="5735541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1-12  </a:t>
            </a:r>
            <a:r>
              <a:rPr lang="zh-CN" altLang="en-US" dirty="0"/>
              <a:t>程序文件</a:t>
            </a:r>
            <a:r>
              <a:rPr lang="en-US" altLang="zh-CN" dirty="0"/>
              <a:t>1-1.py</a:t>
            </a:r>
            <a:r>
              <a:rPr lang="zh-CN" altLang="en-US" dirty="0"/>
              <a:t>的运行结果（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4880" y="3870785"/>
            <a:ext cx="4836160" cy="5140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-17236" y="6275301"/>
            <a:ext cx="12209236" cy="575873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507" y="331946"/>
            <a:ext cx="7865013" cy="441326"/>
          </a:xfrm>
        </p:spPr>
        <p:txBody>
          <a:bodyPr>
            <a:noAutofit/>
          </a:bodyPr>
          <a:lstStyle/>
          <a:p>
            <a:r>
              <a:rPr lang="en-US" altLang="zh-CN" sz="1900" dirty="0"/>
              <a:t>【</a:t>
            </a:r>
            <a:r>
              <a:rPr lang="zh-CN" altLang="en-US" sz="1900" dirty="0"/>
              <a:t>任务 </a:t>
            </a:r>
            <a:r>
              <a:rPr lang="en-US" altLang="zh-CN" sz="1900" dirty="0"/>
              <a:t>1-1】</a:t>
            </a:r>
            <a:r>
              <a:rPr lang="zh-CN" altLang="en-US" sz="1900" dirty="0"/>
              <a:t>输出“</a:t>
            </a:r>
            <a:r>
              <a:rPr lang="en-US" altLang="zh-CN" sz="1900" dirty="0"/>
              <a:t>Happy to learn Python Programming”</a:t>
            </a:r>
            <a:r>
              <a:rPr lang="zh-CN" altLang="en-US" sz="1900" dirty="0"/>
              <a:t>的信息</a:t>
            </a:r>
            <a:endParaRPr lang="en-US" altLang="zh-CN" sz="1900" dirty="0"/>
          </a:p>
        </p:txBody>
      </p:sp>
      <p:sp>
        <p:nvSpPr>
          <p:cNvPr id="11" name="矩形 10"/>
          <p:cNvSpPr/>
          <p:nvPr/>
        </p:nvSpPr>
        <p:spPr>
          <a:xfrm>
            <a:off x="486508" y="1849840"/>
            <a:ext cx="5443757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 startAt="5"/>
            </a:pPr>
            <a:r>
              <a:rPr lang="zh-CN" altLang="en-US" dirty="0"/>
              <a:t>在</a:t>
            </a:r>
            <a:r>
              <a:rPr lang="en-US" altLang="zh-CN" dirty="0"/>
              <a:t>Windows</a:t>
            </a:r>
            <a:r>
              <a:rPr lang="zh-CN" altLang="en-US" dirty="0"/>
              <a:t>的</a:t>
            </a:r>
            <a:r>
              <a:rPr lang="en-US" altLang="zh-CN" dirty="0"/>
              <a:t>【</a:t>
            </a:r>
            <a:r>
              <a:rPr lang="zh-CN" altLang="en-US" dirty="0"/>
              <a:t>命令提示符</a:t>
            </a:r>
            <a:r>
              <a:rPr lang="en-US" altLang="zh-CN" dirty="0"/>
              <a:t>】</a:t>
            </a:r>
            <a:r>
              <a:rPr lang="zh-CN" altLang="en-US" dirty="0"/>
              <a:t>窗口中运行程序文件</a:t>
            </a:r>
            <a:r>
              <a:rPr lang="en-US" altLang="zh-CN" dirty="0"/>
              <a:t>1-1.py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738744" y="3815354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1-13  </a:t>
            </a:r>
            <a:r>
              <a:rPr lang="zh-CN" altLang="en-US" dirty="0"/>
              <a:t>程序文件</a:t>
            </a:r>
            <a:r>
              <a:rPr lang="en-US" altLang="zh-CN" dirty="0"/>
              <a:t>1-1.py</a:t>
            </a:r>
            <a:r>
              <a:rPr lang="zh-CN" altLang="en-US" dirty="0"/>
              <a:t>的运行结果（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9277" y="2893160"/>
            <a:ext cx="4862403" cy="24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打开</a:t>
            </a:r>
            <a:r>
              <a:rPr lang="en-US" altLang="zh-CN" dirty="0"/>
              <a:t>Windows</a:t>
            </a:r>
            <a:r>
              <a:rPr lang="zh-CN" altLang="en-US" dirty="0"/>
              <a:t>的</a:t>
            </a:r>
            <a:r>
              <a:rPr lang="en-US" altLang="zh-CN" dirty="0"/>
              <a:t>【</a:t>
            </a:r>
            <a:r>
              <a:rPr lang="zh-CN" altLang="en-US" dirty="0"/>
              <a:t>命令提示符</a:t>
            </a:r>
            <a:r>
              <a:rPr lang="en-US" altLang="zh-CN" dirty="0"/>
              <a:t>】</a:t>
            </a:r>
            <a:r>
              <a:rPr lang="zh-CN" altLang="en-US" dirty="0"/>
              <a:t>窗口，然后在提示符后面输入以下命令。</a:t>
            </a:r>
            <a:endParaRPr lang="zh-CN" altLang="en-US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chemeClr val="bg1"/>
                </a:solidFill>
              </a:rPr>
              <a:t>Python  D:\PycharmProject\Unit01\1-1.py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按</a:t>
            </a:r>
            <a:r>
              <a:rPr lang="en-US" altLang="zh-CN" dirty="0"/>
              <a:t>【Enter】</a:t>
            </a:r>
            <a:r>
              <a:rPr lang="zh-CN" altLang="en-US" dirty="0"/>
              <a:t>键即可运行程序文件</a:t>
            </a:r>
            <a:r>
              <a:rPr lang="en-US" altLang="zh-CN" dirty="0"/>
              <a:t>1-1.py</a:t>
            </a:r>
            <a:r>
              <a:rPr lang="zh-CN" altLang="en-US" dirty="0"/>
              <a:t>，程序文件</a:t>
            </a:r>
            <a:r>
              <a:rPr lang="en-US" altLang="zh-CN" dirty="0"/>
              <a:t>1-1.py</a:t>
            </a:r>
            <a:r>
              <a:rPr lang="zh-CN" altLang="en-US" dirty="0"/>
              <a:t>的运行结果如图</a:t>
            </a:r>
            <a:r>
              <a:rPr lang="en-US" altLang="zh-CN" dirty="0"/>
              <a:t>1-13</a:t>
            </a:r>
            <a:r>
              <a:rPr lang="zh-CN" altLang="en-US" dirty="0"/>
              <a:t>所示。</a:t>
            </a:r>
            <a:endParaRPr lang="zh-CN" altLang="en-US" dirty="0"/>
          </a:p>
        </p:txBody>
      </p:sp>
      <p:pic>
        <p:nvPicPr>
          <p:cNvPr id="15362" name="图片 5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 r="627"/>
          <a:stretch>
            <a:fillRect/>
          </a:stretch>
        </p:blipFill>
        <p:spPr bwMode="auto">
          <a:xfrm>
            <a:off x="6176875" y="2008728"/>
            <a:ext cx="5548348" cy="155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319609" y="4683762"/>
            <a:ext cx="5262878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319609" y="5130800"/>
            <a:ext cx="5262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04363" y="3642067"/>
            <a:ext cx="5647739" cy="365539"/>
          </a:xfrm>
          <a:prstGeom prst="rect">
            <a:avLst/>
          </a:prstGeom>
          <a:solidFill>
            <a:srgbClr val="FF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" t="9829" r="1315" b="41760"/>
          <a:stretch>
            <a:fillRect/>
          </a:stretch>
        </p:blipFill>
        <p:spPr>
          <a:xfrm>
            <a:off x="493" y="-18384"/>
            <a:ext cx="12191999" cy="1348468"/>
          </a:xfrm>
          <a:custGeom>
            <a:avLst/>
            <a:gdLst>
              <a:gd name="connsiteX0" fmla="*/ 0 w 12191999"/>
              <a:gd name="connsiteY0" fmla="*/ 0 h 4041171"/>
              <a:gd name="connsiteX1" fmla="*/ 12191999 w 12191999"/>
              <a:gd name="connsiteY1" fmla="*/ 0 h 4041171"/>
              <a:gd name="connsiteX2" fmla="*/ 12191999 w 12191999"/>
              <a:gd name="connsiteY2" fmla="*/ 4041171 h 4041171"/>
              <a:gd name="connsiteX3" fmla="*/ 0 w 12191999"/>
              <a:gd name="connsiteY3" fmla="*/ 4041171 h 40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041171">
                <a:moveTo>
                  <a:pt x="0" y="0"/>
                </a:moveTo>
                <a:lnTo>
                  <a:pt x="12191999" y="0"/>
                </a:lnTo>
                <a:lnTo>
                  <a:pt x="12191999" y="4041171"/>
                </a:lnTo>
                <a:lnTo>
                  <a:pt x="0" y="4041171"/>
                </a:lnTo>
                <a:close/>
              </a:path>
            </a:pathLst>
          </a:custGeom>
        </p:spPr>
      </p:pic>
      <p:grpSp>
        <p:nvGrpSpPr>
          <p:cNvPr id="5" name="Group 24"/>
          <p:cNvGrpSpPr/>
          <p:nvPr/>
        </p:nvGrpSpPr>
        <p:grpSpPr>
          <a:xfrm>
            <a:off x="9565187" y="738261"/>
            <a:ext cx="999656" cy="999656"/>
            <a:chOff x="7529520" y="2743206"/>
            <a:chExt cx="760650" cy="760650"/>
          </a:xfrm>
        </p:grpSpPr>
        <p:sp>
          <p:nvSpPr>
            <p:cNvPr id="6" name="Oval 4"/>
            <p:cNvSpPr/>
            <p:nvPr/>
          </p:nvSpPr>
          <p:spPr>
            <a:xfrm>
              <a:off x="7529520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8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utoShape 112"/>
            <p:cNvSpPr/>
            <p:nvPr/>
          </p:nvSpPr>
          <p:spPr bwMode="auto">
            <a:xfrm>
              <a:off x="7715272" y="2928958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48B4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5622029" y="738261"/>
            <a:ext cx="999656" cy="999656"/>
            <a:chOff x="4529124" y="2743206"/>
            <a:chExt cx="760650" cy="760650"/>
          </a:xfrm>
        </p:grpSpPr>
        <p:sp>
          <p:nvSpPr>
            <p:cNvPr id="9" name="Oval 5"/>
            <p:cNvSpPr/>
            <p:nvPr/>
          </p:nvSpPr>
          <p:spPr>
            <a:xfrm>
              <a:off x="4529124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57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18"/>
            <p:cNvGrpSpPr/>
            <p:nvPr/>
          </p:nvGrpSpPr>
          <p:grpSpPr>
            <a:xfrm>
              <a:off x="4786314" y="2928958"/>
              <a:ext cx="251543" cy="366676"/>
              <a:chOff x="3500430" y="4071948"/>
              <a:chExt cx="251543" cy="366676"/>
            </a:xfrm>
            <a:solidFill>
              <a:schemeClr val="accent1"/>
            </a:solidFill>
          </p:grpSpPr>
          <p:sp>
            <p:nvSpPr>
              <p:cNvPr id="11" name="AutoShape 113"/>
              <p:cNvSpPr/>
              <p:nvPr/>
            </p:nvSpPr>
            <p:spPr bwMode="auto">
              <a:xfrm>
                <a:off x="3500430" y="4071948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A577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" name="AutoShape 114"/>
              <p:cNvSpPr/>
              <p:nvPr/>
            </p:nvSpPr>
            <p:spPr bwMode="auto">
              <a:xfrm>
                <a:off x="3557371" y="4129515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A577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3" name="Group 23"/>
          <p:cNvGrpSpPr/>
          <p:nvPr/>
        </p:nvGrpSpPr>
        <p:grpSpPr>
          <a:xfrm>
            <a:off x="8250801" y="738261"/>
            <a:ext cx="999656" cy="999656"/>
            <a:chOff x="6529388" y="2743206"/>
            <a:chExt cx="760650" cy="760650"/>
          </a:xfrm>
        </p:grpSpPr>
        <p:sp>
          <p:nvSpPr>
            <p:cNvPr id="14" name="Oval 3"/>
            <p:cNvSpPr/>
            <p:nvPr/>
          </p:nvSpPr>
          <p:spPr>
            <a:xfrm>
              <a:off x="6529388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"/>
            <p:cNvGrpSpPr/>
            <p:nvPr/>
          </p:nvGrpSpPr>
          <p:grpSpPr>
            <a:xfrm>
              <a:off x="6715140" y="2962971"/>
              <a:ext cx="366051" cy="320998"/>
              <a:chOff x="1978660" y="2629646"/>
              <a:chExt cx="366051" cy="320998"/>
            </a:xfrm>
            <a:solidFill>
              <a:schemeClr val="accent4"/>
            </a:solidFill>
          </p:grpSpPr>
          <p:sp>
            <p:nvSpPr>
              <p:cNvPr id="16" name="AutoShape 147"/>
              <p:cNvSpPr/>
              <p:nvPr/>
            </p:nvSpPr>
            <p:spPr bwMode="auto">
              <a:xfrm>
                <a:off x="1978660" y="2629646"/>
                <a:ext cx="366051" cy="320998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rgbClr val="FFC35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" name="AutoShape 148"/>
              <p:cNvSpPr/>
              <p:nvPr/>
            </p:nvSpPr>
            <p:spPr bwMode="auto">
              <a:xfrm>
                <a:off x="2035600" y="2687213"/>
                <a:ext cx="54438" cy="544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8" name="Group 22"/>
          <p:cNvGrpSpPr/>
          <p:nvPr/>
        </p:nvGrpSpPr>
        <p:grpSpPr>
          <a:xfrm>
            <a:off x="6936415" y="738261"/>
            <a:ext cx="999656" cy="999656"/>
            <a:chOff x="5529256" y="2743206"/>
            <a:chExt cx="760650" cy="760650"/>
          </a:xfrm>
        </p:grpSpPr>
        <p:sp>
          <p:nvSpPr>
            <p:cNvPr id="19" name="Oval 2"/>
            <p:cNvSpPr/>
            <p:nvPr/>
          </p:nvSpPr>
          <p:spPr>
            <a:xfrm>
              <a:off x="5529256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6E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utoShape 149"/>
            <p:cNvSpPr/>
            <p:nvPr/>
          </p:nvSpPr>
          <p:spPr bwMode="auto">
            <a:xfrm>
              <a:off x="5715008" y="2962971"/>
              <a:ext cx="366051" cy="2634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FF6E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42950" y="1453232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24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</a:t>
            </a:r>
            <a:endParaRPr lang="zh-CN" altLang="en-US" sz="2800" dirty="0">
              <a:solidFill>
                <a:srgbClr val="524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4"/>
          <p:cNvSpPr/>
          <p:nvPr/>
        </p:nvSpPr>
        <p:spPr>
          <a:xfrm>
            <a:off x="1740147" y="2031703"/>
            <a:ext cx="6409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1.1  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搭建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开发环境与使用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IDLE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编写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2200275" y="2485908"/>
            <a:ext cx="5843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1.1.1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搭建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开发环境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2" name="Rectangle 14"/>
          <p:cNvSpPr/>
          <p:nvPr/>
        </p:nvSpPr>
        <p:spPr>
          <a:xfrm>
            <a:off x="1740147" y="3239302"/>
            <a:ext cx="6510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1.2  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测试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PyCharm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开发环境与编写简单的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3" name="Rectangle 14"/>
          <p:cNvSpPr/>
          <p:nvPr/>
        </p:nvSpPr>
        <p:spPr>
          <a:xfrm>
            <a:off x="2200275" y="3660701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1.2.1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测试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PyCharm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开发环境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4" name="Rectangle 14"/>
          <p:cNvSpPr/>
          <p:nvPr/>
        </p:nvSpPr>
        <p:spPr>
          <a:xfrm>
            <a:off x="1740148" y="4415969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1.3  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程序的基本组成</a:t>
            </a:r>
            <a:endParaRPr lang="en-US" altLang="zh-CN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5" name="Rectangle 14"/>
          <p:cNvSpPr/>
          <p:nvPr/>
        </p:nvSpPr>
        <p:spPr>
          <a:xfrm>
            <a:off x="1740148" y="5529390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1.4  print()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函数的基本用法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grpSp>
        <p:nvGrpSpPr>
          <p:cNvPr id="29" name="Group 332"/>
          <p:cNvGrpSpPr/>
          <p:nvPr/>
        </p:nvGrpSpPr>
        <p:grpSpPr>
          <a:xfrm>
            <a:off x="1332056" y="3279381"/>
            <a:ext cx="325905" cy="325904"/>
            <a:chOff x="4643438" y="2786064"/>
            <a:chExt cx="288476" cy="288476"/>
          </a:xfrm>
        </p:grpSpPr>
        <p:sp>
          <p:nvSpPr>
            <p:cNvPr id="30" name="Oval 326"/>
            <p:cNvSpPr/>
            <p:nvPr/>
          </p:nvSpPr>
          <p:spPr>
            <a:xfrm>
              <a:off x="4643438" y="2786064"/>
              <a:ext cx="288476" cy="288476"/>
            </a:xfrm>
            <a:prstGeom prst="ellipse">
              <a:avLst/>
            </a:prstGeom>
            <a:solidFill>
              <a:srgbClr val="FF6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976312" y="6532470"/>
            <a:ext cx="10915650" cy="45719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2766" y="6673479"/>
            <a:ext cx="10915650" cy="81880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877230" y="3717475"/>
            <a:ext cx="235693" cy="233803"/>
            <a:chOff x="1348661" y="3343572"/>
            <a:chExt cx="235693" cy="233803"/>
          </a:xfrm>
        </p:grpSpPr>
        <p:sp>
          <p:nvSpPr>
            <p:cNvPr id="35" name="Freeform 196"/>
            <p:cNvSpPr>
              <a:spLocks noEditPoints="1"/>
            </p:cNvSpPr>
            <p:nvPr/>
          </p:nvSpPr>
          <p:spPr bwMode="auto">
            <a:xfrm>
              <a:off x="1348661" y="3343572"/>
              <a:ext cx="235693" cy="233803"/>
            </a:xfrm>
            <a:custGeom>
              <a:avLst/>
              <a:gdLst>
                <a:gd name="T0" fmla="*/ 196 w 196"/>
                <a:gd name="T1" fmla="*/ 79 h 195"/>
                <a:gd name="T2" fmla="*/ 98 w 196"/>
                <a:gd name="T3" fmla="*/ 0 h 195"/>
                <a:gd name="T4" fmla="*/ 0 w 196"/>
                <a:gd name="T5" fmla="*/ 79 h 195"/>
                <a:gd name="T6" fmla="*/ 98 w 196"/>
                <a:gd name="T7" fmla="*/ 158 h 195"/>
                <a:gd name="T8" fmla="*/ 150 w 196"/>
                <a:gd name="T9" fmla="*/ 146 h 195"/>
                <a:gd name="T10" fmla="*/ 164 w 196"/>
                <a:gd name="T11" fmla="*/ 163 h 195"/>
                <a:gd name="T12" fmla="*/ 189 w 196"/>
                <a:gd name="T13" fmla="*/ 194 h 195"/>
                <a:gd name="T14" fmla="*/ 192 w 196"/>
                <a:gd name="T15" fmla="*/ 195 h 195"/>
                <a:gd name="T16" fmla="*/ 193 w 196"/>
                <a:gd name="T17" fmla="*/ 195 h 195"/>
                <a:gd name="T18" fmla="*/ 196 w 196"/>
                <a:gd name="T19" fmla="*/ 191 h 195"/>
                <a:gd name="T20" fmla="*/ 196 w 196"/>
                <a:gd name="T21" fmla="*/ 131 h 195"/>
                <a:gd name="T22" fmla="*/ 196 w 196"/>
                <a:gd name="T23" fmla="*/ 111 h 195"/>
                <a:gd name="T24" fmla="*/ 196 w 196"/>
                <a:gd name="T25" fmla="*/ 79 h 195"/>
                <a:gd name="T26" fmla="*/ 196 w 196"/>
                <a:gd name="T27" fmla="*/ 79 h 195"/>
                <a:gd name="T28" fmla="*/ 188 w 196"/>
                <a:gd name="T29" fmla="*/ 111 h 195"/>
                <a:gd name="T30" fmla="*/ 188 w 196"/>
                <a:gd name="T31" fmla="*/ 131 h 195"/>
                <a:gd name="T32" fmla="*/ 188 w 196"/>
                <a:gd name="T33" fmla="*/ 180 h 195"/>
                <a:gd name="T34" fmla="*/ 170 w 196"/>
                <a:gd name="T35" fmla="*/ 158 h 195"/>
                <a:gd name="T36" fmla="*/ 155 w 196"/>
                <a:gd name="T37" fmla="*/ 138 h 195"/>
                <a:gd name="T38" fmla="*/ 149 w 196"/>
                <a:gd name="T39" fmla="*/ 137 h 195"/>
                <a:gd name="T40" fmla="*/ 149 w 196"/>
                <a:gd name="T41" fmla="*/ 137 h 195"/>
                <a:gd name="T42" fmla="*/ 98 w 196"/>
                <a:gd name="T43" fmla="*/ 150 h 195"/>
                <a:gd name="T44" fmla="*/ 8 w 196"/>
                <a:gd name="T45" fmla="*/ 79 h 195"/>
                <a:gd name="T46" fmla="*/ 98 w 196"/>
                <a:gd name="T47" fmla="*/ 8 h 195"/>
                <a:gd name="T48" fmla="*/ 188 w 196"/>
                <a:gd name="T49" fmla="*/ 79 h 195"/>
                <a:gd name="T50" fmla="*/ 188 w 196"/>
                <a:gd name="T51" fmla="*/ 11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195">
                  <a:moveTo>
                    <a:pt x="196" y="79"/>
                  </a:moveTo>
                  <a:cubicBezTo>
                    <a:pt x="196" y="35"/>
                    <a:pt x="152" y="0"/>
                    <a:pt x="98" y="0"/>
                  </a:cubicBezTo>
                  <a:cubicBezTo>
                    <a:pt x="44" y="0"/>
                    <a:pt x="0" y="35"/>
                    <a:pt x="0" y="79"/>
                  </a:cubicBezTo>
                  <a:cubicBezTo>
                    <a:pt x="0" y="122"/>
                    <a:pt x="44" y="158"/>
                    <a:pt x="98" y="158"/>
                  </a:cubicBezTo>
                  <a:cubicBezTo>
                    <a:pt x="117" y="158"/>
                    <a:pt x="135" y="154"/>
                    <a:pt x="150" y="146"/>
                  </a:cubicBezTo>
                  <a:cubicBezTo>
                    <a:pt x="164" y="163"/>
                    <a:pt x="164" y="163"/>
                    <a:pt x="164" y="163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0" y="194"/>
                    <a:pt x="191" y="195"/>
                    <a:pt x="192" y="195"/>
                  </a:cubicBezTo>
                  <a:cubicBezTo>
                    <a:pt x="192" y="195"/>
                    <a:pt x="193" y="195"/>
                    <a:pt x="193" y="195"/>
                  </a:cubicBezTo>
                  <a:cubicBezTo>
                    <a:pt x="195" y="194"/>
                    <a:pt x="196" y="193"/>
                    <a:pt x="196" y="191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6" y="79"/>
                    <a:pt x="196" y="79"/>
                    <a:pt x="196" y="79"/>
                  </a:cubicBezTo>
                  <a:close/>
                  <a:moveTo>
                    <a:pt x="188" y="111"/>
                  </a:moveTo>
                  <a:cubicBezTo>
                    <a:pt x="188" y="131"/>
                    <a:pt x="188" y="131"/>
                    <a:pt x="188" y="131"/>
                  </a:cubicBezTo>
                  <a:cubicBezTo>
                    <a:pt x="188" y="180"/>
                    <a:pt x="188" y="180"/>
                    <a:pt x="188" y="180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4" y="137"/>
                    <a:pt x="151" y="136"/>
                    <a:pt x="149" y="137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34" y="145"/>
                    <a:pt x="116" y="150"/>
                    <a:pt x="98" y="150"/>
                  </a:cubicBezTo>
                  <a:cubicBezTo>
                    <a:pt x="48" y="150"/>
                    <a:pt x="8" y="118"/>
                    <a:pt x="8" y="79"/>
                  </a:cubicBezTo>
                  <a:cubicBezTo>
                    <a:pt x="8" y="40"/>
                    <a:pt x="48" y="8"/>
                    <a:pt x="98" y="8"/>
                  </a:cubicBezTo>
                  <a:cubicBezTo>
                    <a:pt x="148" y="8"/>
                    <a:pt x="188" y="40"/>
                    <a:pt x="188" y="79"/>
                  </a:cubicBezTo>
                  <a:lnTo>
                    <a:pt x="188" y="111"/>
                  </a:lnTo>
                  <a:close/>
                </a:path>
              </a:pathLst>
            </a:custGeom>
            <a:solidFill>
              <a:srgbClr val="FFC353"/>
            </a:solidFill>
            <a:ln>
              <a:solidFill>
                <a:srgbClr val="FFC35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7"/>
            <p:cNvSpPr>
              <a:spLocks noEditPoints="1"/>
            </p:cNvSpPr>
            <p:nvPr/>
          </p:nvSpPr>
          <p:spPr bwMode="auto">
            <a:xfrm>
              <a:off x="1412311" y="3421717"/>
              <a:ext cx="32770" cy="32140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3 w 27"/>
                <a:gd name="T9" fmla="*/ 0 h 27"/>
                <a:gd name="T10" fmla="*/ 13 w 27"/>
                <a:gd name="T11" fmla="*/ 23 h 27"/>
                <a:gd name="T12" fmla="*/ 4 w 27"/>
                <a:gd name="T13" fmla="*/ 14 h 27"/>
                <a:gd name="T14" fmla="*/ 13 w 27"/>
                <a:gd name="T15" fmla="*/ 4 h 27"/>
                <a:gd name="T16" fmla="*/ 23 w 27"/>
                <a:gd name="T17" fmla="*/ 14 h 27"/>
                <a:gd name="T18" fmla="*/ 13 w 27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7" y="21"/>
                    <a:pt x="27" y="14"/>
                  </a:cubicBezTo>
                  <a:cubicBezTo>
                    <a:pt x="27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4" y="19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8" y="4"/>
                    <a:pt x="23" y="8"/>
                    <a:pt x="23" y="14"/>
                  </a:cubicBezTo>
                  <a:cubicBezTo>
                    <a:pt x="23" y="19"/>
                    <a:pt x="18" y="23"/>
                    <a:pt x="13" y="23"/>
                  </a:cubicBezTo>
                  <a:close/>
                </a:path>
              </a:pathLst>
            </a:custGeom>
            <a:solidFill>
              <a:srgbClr val="FFC3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8"/>
            <p:cNvSpPr>
              <a:spLocks noEditPoints="1"/>
            </p:cNvSpPr>
            <p:nvPr/>
          </p:nvSpPr>
          <p:spPr bwMode="auto">
            <a:xfrm>
              <a:off x="1450753" y="3421717"/>
              <a:ext cx="32770" cy="32140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3 w 27"/>
                <a:gd name="T9" fmla="*/ 0 h 27"/>
                <a:gd name="T10" fmla="*/ 13 w 27"/>
                <a:gd name="T11" fmla="*/ 23 h 27"/>
                <a:gd name="T12" fmla="*/ 4 w 27"/>
                <a:gd name="T13" fmla="*/ 14 h 27"/>
                <a:gd name="T14" fmla="*/ 13 w 27"/>
                <a:gd name="T15" fmla="*/ 4 h 27"/>
                <a:gd name="T16" fmla="*/ 23 w 27"/>
                <a:gd name="T17" fmla="*/ 14 h 27"/>
                <a:gd name="T18" fmla="*/ 13 w 27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7" y="21"/>
                    <a:pt x="27" y="14"/>
                  </a:cubicBezTo>
                  <a:cubicBezTo>
                    <a:pt x="27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4" y="19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8" y="4"/>
                    <a:pt x="23" y="8"/>
                    <a:pt x="23" y="14"/>
                  </a:cubicBezTo>
                  <a:cubicBezTo>
                    <a:pt x="23" y="19"/>
                    <a:pt x="18" y="23"/>
                    <a:pt x="13" y="23"/>
                  </a:cubicBezTo>
                  <a:close/>
                </a:path>
              </a:pathLst>
            </a:custGeom>
            <a:solidFill>
              <a:srgbClr val="FFC3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99"/>
            <p:cNvSpPr>
              <a:spLocks noEditPoints="1"/>
            </p:cNvSpPr>
            <p:nvPr/>
          </p:nvSpPr>
          <p:spPr bwMode="auto">
            <a:xfrm>
              <a:off x="1489195" y="3421717"/>
              <a:ext cx="32770" cy="32140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3 w 27"/>
                <a:gd name="T9" fmla="*/ 0 h 27"/>
                <a:gd name="T10" fmla="*/ 13 w 27"/>
                <a:gd name="T11" fmla="*/ 23 h 27"/>
                <a:gd name="T12" fmla="*/ 4 w 27"/>
                <a:gd name="T13" fmla="*/ 14 h 27"/>
                <a:gd name="T14" fmla="*/ 13 w 27"/>
                <a:gd name="T15" fmla="*/ 4 h 27"/>
                <a:gd name="T16" fmla="*/ 23 w 27"/>
                <a:gd name="T17" fmla="*/ 14 h 27"/>
                <a:gd name="T18" fmla="*/ 13 w 27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7" y="21"/>
                    <a:pt x="27" y="14"/>
                  </a:cubicBezTo>
                  <a:cubicBezTo>
                    <a:pt x="27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4" y="19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8" y="4"/>
                    <a:pt x="23" y="8"/>
                    <a:pt x="23" y="14"/>
                  </a:cubicBezTo>
                  <a:cubicBezTo>
                    <a:pt x="23" y="19"/>
                    <a:pt x="18" y="23"/>
                    <a:pt x="13" y="23"/>
                  </a:cubicBezTo>
                  <a:close/>
                </a:path>
              </a:pathLst>
            </a:custGeom>
            <a:solidFill>
              <a:srgbClr val="FFC3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Rectangle 14"/>
          <p:cNvSpPr/>
          <p:nvPr/>
        </p:nvSpPr>
        <p:spPr>
          <a:xfrm>
            <a:off x="2200274" y="2903110"/>
            <a:ext cx="6775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1.1.2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使用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IDLE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编写简单的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0" name="Rectangle 14"/>
          <p:cNvSpPr/>
          <p:nvPr/>
        </p:nvSpPr>
        <p:spPr>
          <a:xfrm>
            <a:off x="2185989" y="4065331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1.2.2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编写简单的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1" name="Rectangle 14"/>
          <p:cNvSpPr/>
          <p:nvPr/>
        </p:nvSpPr>
        <p:spPr>
          <a:xfrm>
            <a:off x="2224852" y="4825201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1.3.1  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程序的基本要素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2" name="Rectangle 14"/>
          <p:cNvSpPr/>
          <p:nvPr/>
        </p:nvSpPr>
        <p:spPr>
          <a:xfrm>
            <a:off x="2210566" y="5174415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1.3.2  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程序的注释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6" name="Rectangle 14"/>
          <p:cNvSpPr/>
          <p:nvPr/>
        </p:nvSpPr>
        <p:spPr>
          <a:xfrm>
            <a:off x="1740147" y="5940076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1.5  input()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函数的基本用法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1.2.1  </a:t>
            </a:r>
            <a:r>
              <a:rPr lang="zh-CN" altLang="en-US" dirty="0"/>
              <a:t>测试</a:t>
            </a:r>
            <a:r>
              <a:rPr lang="en-US" altLang="zh-CN" dirty="0"/>
              <a:t>PyCharm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314" y="1771943"/>
            <a:ext cx="5687144" cy="471152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zh-CN" altLang="en-US" dirty="0"/>
              <a:t>运行</a:t>
            </a:r>
            <a:r>
              <a:rPr lang="en-US" altLang="zh-CN" dirty="0"/>
              <a:t>PyCharm</a:t>
            </a:r>
            <a:r>
              <a:rPr lang="zh-CN" altLang="en-US" dirty="0"/>
              <a:t>的具体步骤如下。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2268922"/>
            <a:ext cx="11213657" cy="83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zh-CN" altLang="en-US" sz="1800" dirty="0"/>
              <a:t>（</a:t>
            </a:r>
            <a:r>
              <a:rPr lang="en-US" altLang="zh-CN" sz="1800" dirty="0"/>
              <a:t>1</a:t>
            </a:r>
            <a:r>
              <a:rPr lang="zh-CN" altLang="en-US" sz="1800" dirty="0"/>
              <a:t>）单击</a:t>
            </a:r>
            <a:r>
              <a:rPr lang="en-US" altLang="zh-CN" sz="1800" dirty="0"/>
              <a:t>Windows</a:t>
            </a:r>
            <a:r>
              <a:rPr lang="zh-CN" altLang="en-US" sz="1800" dirty="0"/>
              <a:t>桌面的</a:t>
            </a:r>
            <a:r>
              <a:rPr lang="en-US" altLang="zh-CN" sz="1800" dirty="0"/>
              <a:t>PyCharm</a:t>
            </a:r>
            <a:r>
              <a:rPr lang="zh-CN" altLang="en-US" sz="1800" dirty="0"/>
              <a:t>快捷方式，启动</a:t>
            </a:r>
            <a:r>
              <a:rPr lang="en-US" altLang="zh-CN" sz="1800" dirty="0"/>
              <a:t>PyCharm</a:t>
            </a:r>
            <a:r>
              <a:rPr lang="zh-CN" altLang="en-US" sz="1800" dirty="0"/>
              <a:t>，选择是否导入开发环境配置文件，这里选择不导入，即选择“</a:t>
            </a:r>
            <a:r>
              <a:rPr lang="en-US" altLang="zh-CN" sz="1800" dirty="0"/>
              <a:t>Do not import settings”</a:t>
            </a:r>
            <a:r>
              <a:rPr lang="zh-CN" altLang="en-US" sz="1800" dirty="0"/>
              <a:t>单选按钮，如图</a:t>
            </a:r>
            <a:r>
              <a:rPr lang="en-US" altLang="zh-CN" sz="1800" dirty="0"/>
              <a:t>1-14</a:t>
            </a:r>
            <a:r>
              <a:rPr lang="zh-CN" altLang="en-US" sz="1800" dirty="0"/>
              <a:t>所示。</a:t>
            </a:r>
            <a:endParaRPr lang="en-US" altLang="zh-CN" sz="1800" dirty="0"/>
          </a:p>
        </p:txBody>
      </p:sp>
      <p:sp>
        <p:nvSpPr>
          <p:cNvPr id="19" name="矩形 18"/>
          <p:cNvSpPr/>
          <p:nvPr/>
        </p:nvSpPr>
        <p:spPr>
          <a:xfrm>
            <a:off x="1903071" y="6454860"/>
            <a:ext cx="4266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1-14  </a:t>
            </a:r>
            <a:r>
              <a:rPr lang="zh-CN" altLang="en-US" sz="1400" dirty="0"/>
              <a:t>选择</a:t>
            </a:r>
            <a:r>
              <a:rPr lang="en-US" altLang="zh-CN" sz="1400" dirty="0"/>
              <a:t>【Do not import settings】</a:t>
            </a:r>
            <a:r>
              <a:rPr lang="zh-CN" altLang="en-US" sz="1400" dirty="0"/>
              <a:t>单选按钮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8954982" y="6454860"/>
            <a:ext cx="2480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1-15  </a:t>
            </a:r>
            <a:r>
              <a:rPr lang="zh-CN" altLang="en-US" sz="1400" dirty="0"/>
              <a:t>阅读并同意协议界面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．第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次运行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PyCharm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图片 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740" r="719" b="740"/>
          <a:stretch>
            <a:fillRect/>
          </a:stretch>
        </p:blipFill>
        <p:spPr bwMode="auto">
          <a:xfrm>
            <a:off x="1976889" y="4735380"/>
            <a:ext cx="4119111" cy="162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693" y="3246071"/>
            <a:ext cx="3409471" cy="31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内容占位符 2"/>
          <p:cNvSpPr txBox="1"/>
          <p:nvPr/>
        </p:nvSpPr>
        <p:spPr>
          <a:xfrm>
            <a:off x="486507" y="3117222"/>
            <a:ext cx="7651653" cy="189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zh-CN" altLang="en-US" sz="1800" dirty="0"/>
              <a:t>（</a:t>
            </a:r>
            <a:r>
              <a:rPr lang="en-US" altLang="zh-CN" sz="1800" dirty="0"/>
              <a:t>2</a:t>
            </a:r>
            <a:r>
              <a:rPr lang="zh-CN" altLang="en-US" sz="1800" dirty="0"/>
              <a:t>）单击</a:t>
            </a:r>
            <a:r>
              <a:rPr lang="en-US" altLang="zh-CN" sz="1800" dirty="0"/>
              <a:t>【OK】</a:t>
            </a:r>
            <a:r>
              <a:rPr lang="zh-CN" altLang="en-US" sz="1800" dirty="0"/>
              <a:t>按钮，进入阅读并同意协议界面，拖曳文本框的滚动条到文本框最下方，表示已阅读完协议内容，然后选择“</a:t>
            </a:r>
            <a:r>
              <a:rPr lang="en-US" altLang="zh-CN" sz="1800" dirty="0"/>
              <a:t>I confirm that I have read and accept the terms of this User Agreement”</a:t>
            </a:r>
            <a:r>
              <a:rPr lang="zh-CN" altLang="en-US" sz="1800" dirty="0"/>
              <a:t>，这时</a:t>
            </a:r>
            <a:r>
              <a:rPr lang="en-US" altLang="zh-CN" sz="1800" dirty="0"/>
              <a:t>【Continue】</a:t>
            </a:r>
            <a:r>
              <a:rPr lang="zh-CN" altLang="en-US" sz="1800" dirty="0"/>
              <a:t>按钮变为可用状态，如图</a:t>
            </a:r>
            <a:r>
              <a:rPr lang="en-US" altLang="zh-CN" sz="1800" dirty="0"/>
              <a:t>1-15</a:t>
            </a:r>
            <a:r>
              <a:rPr lang="zh-CN" altLang="en-US" sz="1800" dirty="0"/>
              <a:t>所示。</a:t>
            </a:r>
            <a:endParaRPr lang="zh-CN" altLang="en-US" sz="1800" dirty="0"/>
          </a:p>
        </p:txBody>
      </p:sp>
      <p:sp>
        <p:nvSpPr>
          <p:cNvPr id="14" name="Rectangle 3"/>
          <p:cNvSpPr/>
          <p:nvPr/>
        </p:nvSpPr>
        <p:spPr>
          <a:xfrm>
            <a:off x="-2665" y="6761900"/>
            <a:ext cx="12192000" cy="110742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/>
          <p:nvPr/>
        </p:nvSpPr>
        <p:spPr>
          <a:xfrm>
            <a:off x="-2665" y="6537057"/>
            <a:ext cx="12192000" cy="335585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1.2.1  </a:t>
            </a:r>
            <a:r>
              <a:rPr lang="zh-CN" altLang="en-US" dirty="0"/>
              <a:t>测试</a:t>
            </a:r>
            <a:r>
              <a:rPr lang="en-US" altLang="zh-CN" dirty="0"/>
              <a:t>PyCharm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1133133"/>
            <a:ext cx="11259025" cy="1742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buNone/>
            </a:pPr>
            <a:r>
              <a:rPr lang="zh-CN" altLang="en-US" sz="1800" dirty="0"/>
              <a:t>（</a:t>
            </a:r>
            <a:r>
              <a:rPr lang="en-US" altLang="zh-CN" sz="1800" dirty="0"/>
              <a:t>3</a:t>
            </a:r>
            <a:r>
              <a:rPr lang="zh-CN" altLang="en-US" sz="1800" dirty="0"/>
              <a:t>）单击</a:t>
            </a:r>
            <a:r>
              <a:rPr lang="en-US" altLang="zh-CN" sz="1800" dirty="0"/>
              <a:t>【Continue】</a:t>
            </a:r>
            <a:r>
              <a:rPr lang="zh-CN" altLang="en-US" sz="1800" dirty="0"/>
              <a:t>按钮，进入</a:t>
            </a:r>
            <a:r>
              <a:rPr lang="en-US" altLang="zh-CN" sz="1800" dirty="0"/>
              <a:t>【Set UI theme】</a:t>
            </a:r>
            <a:r>
              <a:rPr lang="zh-CN" altLang="en-US" sz="1800" dirty="0"/>
              <a:t>界面，这里选择右侧的“</a:t>
            </a:r>
            <a:r>
              <a:rPr lang="en-US" altLang="zh-CN" sz="1800" dirty="0"/>
              <a:t>Light”</a:t>
            </a:r>
            <a:r>
              <a:rPr lang="zh-CN" altLang="en-US" sz="1800" dirty="0"/>
              <a:t>单选按钮，如图</a:t>
            </a:r>
            <a:r>
              <a:rPr lang="en-US" altLang="zh-CN" sz="1800" dirty="0"/>
              <a:t>1-16</a:t>
            </a:r>
            <a:r>
              <a:rPr lang="zh-CN" altLang="en-US" sz="1800" dirty="0"/>
              <a:t>所示。</a:t>
            </a:r>
            <a:endParaRPr lang="en-US" altLang="zh-CN" sz="1800" dirty="0"/>
          </a:p>
          <a:p>
            <a:pPr marL="0" indent="457200" algn="just">
              <a:buNone/>
            </a:pPr>
            <a:r>
              <a:rPr lang="zh-CN" altLang="en-US" sz="1800" dirty="0"/>
              <a:t>（</a:t>
            </a:r>
            <a:r>
              <a:rPr lang="en-US" altLang="zh-CN" sz="1800" dirty="0"/>
              <a:t>4</a:t>
            </a:r>
            <a:r>
              <a:rPr lang="zh-CN" altLang="en-US" sz="1800" dirty="0"/>
              <a:t>）单击</a:t>
            </a:r>
            <a:r>
              <a:rPr lang="en-US" altLang="zh-CN" sz="1800" dirty="0"/>
              <a:t>【Set UI theme】</a:t>
            </a:r>
            <a:r>
              <a:rPr lang="zh-CN" altLang="en-US" sz="1800" dirty="0"/>
              <a:t>界面左下角的</a:t>
            </a:r>
            <a:r>
              <a:rPr lang="en-US" altLang="zh-CN" sz="1800" dirty="0"/>
              <a:t>【Skip Remaining and Set Defaults】</a:t>
            </a:r>
            <a:r>
              <a:rPr lang="zh-CN" altLang="en-US" sz="1800" dirty="0"/>
              <a:t>按钮，省略后面的各项设置，使用系统默认设计的开发环境进行配置，此时将进入</a:t>
            </a:r>
            <a:r>
              <a:rPr lang="en-US" altLang="zh-CN" sz="1800" dirty="0"/>
              <a:t>PyCharm</a:t>
            </a:r>
            <a:r>
              <a:rPr lang="zh-CN" altLang="en-US" sz="1800" dirty="0"/>
              <a:t>的欢迎界面，如图</a:t>
            </a:r>
            <a:r>
              <a:rPr lang="en-US" altLang="zh-CN" sz="1800" dirty="0"/>
              <a:t>1-17</a:t>
            </a:r>
            <a:r>
              <a:rPr lang="zh-CN" altLang="en-US" sz="1800" dirty="0"/>
              <a:t>所示。</a:t>
            </a:r>
            <a:endParaRPr lang="zh-CN" altLang="en-US" sz="1800" dirty="0"/>
          </a:p>
        </p:txBody>
      </p:sp>
      <p:pic>
        <p:nvPicPr>
          <p:cNvPr id="17410" name="图片 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7" y="2695090"/>
            <a:ext cx="4552066" cy="38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56" y="2695090"/>
            <a:ext cx="6298137" cy="37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645403" y="6547879"/>
            <a:ext cx="2648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图</a:t>
            </a:r>
            <a:r>
              <a:rPr lang="en-US" altLang="zh-CN" sz="1400" dirty="0">
                <a:solidFill>
                  <a:schemeClr val="bg1"/>
                </a:solidFill>
              </a:rPr>
              <a:t>1-16 【Set UI theme】</a:t>
            </a:r>
            <a:r>
              <a:rPr lang="zh-CN" altLang="en-US" sz="1400" dirty="0">
                <a:solidFill>
                  <a:schemeClr val="bg1"/>
                </a:solidFill>
              </a:rPr>
              <a:t>界面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27411" y="6531392"/>
            <a:ext cx="2534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图</a:t>
            </a:r>
            <a:r>
              <a:rPr lang="en-US" altLang="zh-CN" sz="1400" dirty="0">
                <a:solidFill>
                  <a:schemeClr val="bg1"/>
                </a:solidFill>
              </a:rPr>
              <a:t>1-17  PyCharm</a:t>
            </a:r>
            <a:r>
              <a:rPr lang="zh-CN" altLang="en-US" sz="1400" dirty="0">
                <a:solidFill>
                  <a:schemeClr val="bg1"/>
                </a:solidFill>
              </a:rPr>
              <a:t>的欢迎界面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1.2.1  </a:t>
            </a:r>
            <a:r>
              <a:rPr lang="zh-CN" altLang="en-US" dirty="0"/>
              <a:t>测试</a:t>
            </a:r>
            <a:r>
              <a:rPr lang="en-US" altLang="zh-CN" dirty="0"/>
              <a:t>PyCharm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1873391"/>
            <a:ext cx="11213657" cy="2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zh-CN" altLang="en-US" sz="1800" dirty="0"/>
              <a:t>在图</a:t>
            </a:r>
            <a:r>
              <a:rPr lang="en-US" altLang="zh-CN" sz="1800" dirty="0"/>
              <a:t>1-17</a:t>
            </a:r>
            <a:r>
              <a:rPr lang="zh-CN" altLang="en-US" sz="1800" dirty="0"/>
              <a:t>所示的</a:t>
            </a:r>
            <a:r>
              <a:rPr lang="en-US" altLang="zh-CN" sz="1800" dirty="0"/>
              <a:t>PyCharm</a:t>
            </a:r>
            <a:r>
              <a:rPr lang="zh-CN" altLang="en-US" sz="1800" dirty="0"/>
              <a:t>的欢迎界面单击</a:t>
            </a:r>
            <a:r>
              <a:rPr lang="en-US" altLang="zh-CN" sz="1800" dirty="0"/>
              <a:t>【Create New Project】</a:t>
            </a:r>
            <a:r>
              <a:rPr lang="zh-CN" altLang="en-US" sz="1800" dirty="0"/>
              <a:t>按钮，创建一个新的</a:t>
            </a:r>
            <a:r>
              <a:rPr lang="en-US" altLang="zh-CN" sz="1800" dirty="0"/>
              <a:t>PyCharm</a:t>
            </a:r>
            <a:r>
              <a:rPr lang="zh-CN" altLang="en-US" sz="1800" dirty="0"/>
              <a:t>项目，</a:t>
            </a:r>
            <a:r>
              <a:rPr lang="en-US" altLang="zh-CN" sz="1800" dirty="0"/>
              <a:t>PyCharm</a:t>
            </a:r>
            <a:r>
              <a:rPr lang="zh-CN" altLang="en-US" sz="1800" dirty="0"/>
              <a:t>会自动为新项目文件设置存储路径，为了更好地管理项目文件，在文本框中输入自行设置的存储路径，例如“</a:t>
            </a:r>
            <a:r>
              <a:rPr lang="en-US" altLang="zh-CN" sz="1800" dirty="0"/>
              <a:t>D:\PycharmProject\Test”</a:t>
            </a:r>
            <a:r>
              <a:rPr lang="zh-CN" altLang="en-US" sz="1800" dirty="0"/>
              <a:t>，如图</a:t>
            </a:r>
            <a:r>
              <a:rPr lang="en-US" altLang="zh-CN" sz="1800" dirty="0"/>
              <a:t>1-18</a:t>
            </a:r>
            <a:r>
              <a:rPr lang="zh-CN" altLang="en-US" sz="1800" dirty="0"/>
              <a:t>所示。</a:t>
            </a:r>
            <a:endParaRPr lang="zh-CN" altLang="en-US" sz="1800" dirty="0"/>
          </a:p>
          <a:p>
            <a:pPr marL="0" indent="457200" algn="just">
              <a:spcBef>
                <a:spcPts val="600"/>
              </a:spcBef>
              <a:buNone/>
            </a:pPr>
            <a:r>
              <a:rPr lang="zh-CN" altLang="en-US" sz="1800" dirty="0"/>
              <a:t>也可以通过单击文本框右侧的     按钮，打开</a:t>
            </a:r>
            <a:r>
              <a:rPr lang="en-US" altLang="zh-CN" sz="1800" dirty="0"/>
              <a:t>【Select Base Directory】</a:t>
            </a:r>
            <a:r>
              <a:rPr lang="zh-CN" altLang="en-US" sz="1800" dirty="0"/>
              <a:t>对话框，在该对话框中选择已有的文件夹或者新建文件夹，如图</a:t>
            </a:r>
            <a:r>
              <a:rPr lang="en-US" altLang="zh-CN" sz="1800" dirty="0"/>
              <a:t>1-19</a:t>
            </a:r>
            <a:r>
              <a:rPr lang="zh-CN" altLang="en-US" sz="1800" dirty="0"/>
              <a:t>所示。然后单击</a:t>
            </a:r>
            <a:r>
              <a:rPr lang="en-US" altLang="zh-CN" sz="1800" dirty="0"/>
              <a:t>【OK】</a:t>
            </a:r>
            <a:r>
              <a:rPr lang="zh-CN" altLang="en-US" sz="1800" dirty="0"/>
              <a:t>按钮，返回</a:t>
            </a:r>
            <a:r>
              <a:rPr lang="en-US" altLang="zh-CN" sz="1800" dirty="0"/>
              <a:t>【New Project】</a:t>
            </a:r>
            <a:r>
              <a:rPr lang="zh-CN" altLang="en-US" sz="1800" dirty="0"/>
              <a:t>对话框即可。</a:t>
            </a:r>
            <a:endParaRPr lang="zh-CN" altLang="en-US" sz="1800" dirty="0"/>
          </a:p>
        </p:txBody>
      </p:sp>
      <p:sp>
        <p:nvSpPr>
          <p:cNvPr id="19" name="矩形 18"/>
          <p:cNvSpPr/>
          <p:nvPr/>
        </p:nvSpPr>
        <p:spPr>
          <a:xfrm>
            <a:off x="1926920" y="6341719"/>
            <a:ext cx="3611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1-18  </a:t>
            </a:r>
            <a:r>
              <a:rPr lang="zh-CN" altLang="en-US" sz="1400" dirty="0"/>
              <a:t>设置</a:t>
            </a:r>
            <a:r>
              <a:rPr lang="en-US" altLang="zh-CN" sz="1400" dirty="0"/>
              <a:t>PyCharm</a:t>
            </a:r>
            <a:r>
              <a:rPr lang="zh-CN" altLang="en-US" sz="1400" dirty="0"/>
              <a:t>项目文件的存储路径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7585109" y="6341718"/>
            <a:ext cx="3573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 图</a:t>
            </a:r>
            <a:r>
              <a:rPr lang="en-US" altLang="zh-CN" sz="1400" dirty="0"/>
              <a:t>1-19 【Select Base Directory】</a:t>
            </a:r>
            <a:r>
              <a:rPr lang="zh-CN" altLang="en-US" sz="1400" dirty="0"/>
              <a:t>对话框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．创建第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PyCharm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-2665" y="6761900"/>
            <a:ext cx="12192000" cy="110742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endParaRPr lang="en-US" dirty="0"/>
          </a:p>
        </p:txBody>
      </p:sp>
      <p:pic>
        <p:nvPicPr>
          <p:cNvPr id="18434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30" y="4744282"/>
            <a:ext cx="5097746" cy="148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98" y="4066218"/>
            <a:ext cx="4362450" cy="216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03" y="3127317"/>
            <a:ext cx="300037" cy="22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1.2.1  </a:t>
            </a:r>
            <a:r>
              <a:rPr lang="zh-CN" altLang="en-US" dirty="0"/>
              <a:t>测试</a:t>
            </a:r>
            <a:r>
              <a:rPr lang="en-US" altLang="zh-CN" dirty="0"/>
              <a:t>PyCharm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1066800"/>
            <a:ext cx="11213657" cy="282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zh-CN" altLang="en-US" sz="1800" dirty="0"/>
              <a:t>在</a:t>
            </a:r>
            <a:r>
              <a:rPr lang="en-US" altLang="zh-CN" sz="1800" dirty="0"/>
              <a:t>【New Project】</a:t>
            </a:r>
            <a:r>
              <a:rPr lang="zh-CN" altLang="en-US" sz="1800" dirty="0"/>
              <a:t>对话框中单击“</a:t>
            </a:r>
            <a:r>
              <a:rPr lang="en-US" altLang="zh-CN" sz="1800" dirty="0"/>
              <a:t>Project </a:t>
            </a:r>
            <a:r>
              <a:rPr lang="en-US" altLang="zh-CN" sz="1800" dirty="0" err="1"/>
              <a:t>Interpreter:New</a:t>
            </a:r>
            <a:r>
              <a:rPr lang="en-US" altLang="zh-CN" sz="1800" dirty="0"/>
              <a:t> </a:t>
            </a:r>
            <a:r>
              <a:rPr lang="en-US" altLang="zh-CN" sz="1800" dirty="0" err="1"/>
              <a:t>Virtualenv</a:t>
            </a:r>
            <a:r>
              <a:rPr lang="en-US" altLang="zh-CN" sz="1800" dirty="0"/>
              <a:t> environment”</a:t>
            </a:r>
            <a:r>
              <a:rPr lang="zh-CN" altLang="en-US" sz="1800" dirty="0"/>
              <a:t>左侧的 按钮，在其下方展开相关设置项，如图</a:t>
            </a:r>
            <a:r>
              <a:rPr lang="en-US" altLang="zh-CN" sz="1800" dirty="0"/>
              <a:t>1-20</a:t>
            </a:r>
            <a:r>
              <a:rPr lang="zh-CN" altLang="en-US" sz="1800" dirty="0"/>
              <a:t>所示。将“</a:t>
            </a:r>
            <a:r>
              <a:rPr lang="en-US" altLang="zh-CN" sz="1800" dirty="0" err="1"/>
              <a:t>Location”“Base</a:t>
            </a:r>
            <a:r>
              <a:rPr lang="en-US" altLang="zh-CN" sz="1800" dirty="0"/>
              <a:t> interpreter”</a:t>
            </a:r>
            <a:r>
              <a:rPr lang="zh-CN" altLang="en-US" sz="1800" dirty="0"/>
              <a:t>等都正确设置好。</a:t>
            </a:r>
            <a:endParaRPr lang="en-US" altLang="zh-CN" sz="1800" dirty="0"/>
          </a:p>
          <a:p>
            <a:pPr marL="0" indent="457200" algn="just">
              <a:spcBef>
                <a:spcPts val="600"/>
              </a:spcBef>
              <a:buNone/>
            </a:pPr>
            <a:r>
              <a:rPr lang="zh-CN" altLang="en-US" sz="1800" dirty="0"/>
              <a:t>设置完成后，单击</a:t>
            </a:r>
            <a:r>
              <a:rPr lang="en-US" altLang="zh-CN" sz="1800" dirty="0"/>
              <a:t>【Create】</a:t>
            </a:r>
            <a:r>
              <a:rPr lang="zh-CN" altLang="en-US" sz="1800" dirty="0"/>
              <a:t>按钮，完成</a:t>
            </a:r>
            <a:r>
              <a:rPr lang="en-US" altLang="zh-CN" sz="1800" dirty="0"/>
              <a:t>PyCharm</a:t>
            </a:r>
            <a:r>
              <a:rPr lang="zh-CN" altLang="en-US" sz="1800" dirty="0"/>
              <a:t>项目的创建，将进入图</a:t>
            </a:r>
            <a:r>
              <a:rPr lang="en-US" altLang="zh-CN" sz="1800" dirty="0"/>
              <a:t>1-21</a:t>
            </a:r>
            <a:r>
              <a:rPr lang="zh-CN" altLang="en-US" sz="1800" dirty="0"/>
              <a:t>所示的</a:t>
            </a:r>
            <a:r>
              <a:rPr lang="en-US" altLang="zh-CN" sz="1800" dirty="0"/>
              <a:t>PyCharm</a:t>
            </a:r>
            <a:r>
              <a:rPr lang="zh-CN" altLang="en-US" sz="1800" dirty="0"/>
              <a:t>主窗口。</a:t>
            </a:r>
            <a:endParaRPr lang="en-US" altLang="zh-CN" sz="1800" dirty="0"/>
          </a:p>
          <a:p>
            <a:pPr marL="0" indent="457200" algn="just">
              <a:spcBef>
                <a:spcPts val="600"/>
              </a:spcBef>
              <a:buNone/>
            </a:pPr>
            <a:r>
              <a:rPr lang="en-US" altLang="zh-CN" sz="1800" dirty="0"/>
              <a:t>PyCharm</a:t>
            </a:r>
            <a:r>
              <a:rPr lang="zh-CN" altLang="en-US" sz="1800" dirty="0"/>
              <a:t>启动时显示</a:t>
            </a:r>
            <a:r>
              <a:rPr lang="en-US" altLang="zh-CN" sz="1800" dirty="0"/>
              <a:t>【Tip of the Day】</a:t>
            </a:r>
            <a:r>
              <a:rPr lang="zh-CN" altLang="en-US" sz="1800" dirty="0"/>
              <a:t>对话框，该对话框中显示相关功能提示或帮助信息，如图</a:t>
            </a:r>
            <a:r>
              <a:rPr lang="en-US" altLang="zh-CN" sz="1800" dirty="0"/>
              <a:t>1-22</a:t>
            </a:r>
            <a:r>
              <a:rPr lang="zh-CN" altLang="en-US" sz="1800" dirty="0"/>
              <a:t>所示。如果想关闭“</a:t>
            </a:r>
            <a:r>
              <a:rPr lang="en-US" altLang="zh-CN" sz="1800" dirty="0"/>
              <a:t>Tip of the Day”</a:t>
            </a:r>
            <a:r>
              <a:rPr lang="zh-CN" altLang="en-US" sz="1800" dirty="0"/>
              <a:t>功能，可以取消选择“</a:t>
            </a:r>
            <a:r>
              <a:rPr lang="en-US" altLang="zh-CN" sz="1800" dirty="0"/>
              <a:t>Show tips on startup”</a:t>
            </a:r>
            <a:r>
              <a:rPr lang="zh-CN" altLang="en-US" sz="1800" dirty="0"/>
              <a:t>复选框，然后单击</a:t>
            </a:r>
            <a:r>
              <a:rPr lang="en-US" altLang="zh-CN" sz="1800" dirty="0"/>
              <a:t>【Close】</a:t>
            </a:r>
            <a:r>
              <a:rPr lang="zh-CN" altLang="en-US" sz="1800" dirty="0"/>
              <a:t>按钮即可。</a:t>
            </a:r>
            <a:endParaRPr lang="zh-CN" altLang="en-US" sz="1800" dirty="0"/>
          </a:p>
        </p:txBody>
      </p:sp>
      <p:sp>
        <p:nvSpPr>
          <p:cNvPr id="14" name="Rectangle 3"/>
          <p:cNvSpPr/>
          <p:nvPr/>
        </p:nvSpPr>
        <p:spPr>
          <a:xfrm>
            <a:off x="-2665" y="6517993"/>
            <a:ext cx="12192000" cy="354649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endParaRPr lang="en-US" dirty="0"/>
          </a:p>
        </p:txBody>
      </p:sp>
      <p:pic>
        <p:nvPicPr>
          <p:cNvPr id="19458" name="图片 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7" y="3551200"/>
            <a:ext cx="5568185" cy="28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398" r="377" b="447"/>
          <a:stretch>
            <a:fillRect/>
          </a:stretch>
        </p:blipFill>
        <p:spPr bwMode="auto">
          <a:xfrm>
            <a:off x="6354005" y="3549306"/>
            <a:ext cx="5106426" cy="154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t="371" r="389" b="433"/>
          <a:stretch>
            <a:fillRect/>
          </a:stretch>
        </p:blipFill>
        <p:spPr bwMode="auto">
          <a:xfrm>
            <a:off x="6354005" y="5200332"/>
            <a:ext cx="3186235" cy="117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8081508" y="4862038"/>
            <a:ext cx="2175274" cy="307777"/>
          </a:xfrm>
          <a:prstGeom prst="rect">
            <a:avLst/>
          </a:prstGeom>
          <a:solidFill>
            <a:srgbClr val="48B49C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图</a:t>
            </a:r>
            <a:r>
              <a:rPr lang="en-US" altLang="zh-CN" sz="1400" dirty="0">
                <a:solidFill>
                  <a:schemeClr val="bg1"/>
                </a:solidFill>
              </a:rPr>
              <a:t>1-21  PyCharm</a:t>
            </a:r>
            <a:r>
              <a:rPr lang="zh-CN" altLang="en-US" sz="1400" dirty="0">
                <a:solidFill>
                  <a:schemeClr val="bg1"/>
                </a:solidFill>
              </a:rPr>
              <a:t>主窗口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16738" y="6541478"/>
            <a:ext cx="2121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图</a:t>
            </a:r>
            <a:r>
              <a:rPr lang="en-US" altLang="zh-CN" sz="1400" dirty="0">
                <a:solidFill>
                  <a:schemeClr val="bg1"/>
                </a:solidFill>
              </a:rPr>
              <a:t>1-20  </a:t>
            </a:r>
            <a:r>
              <a:rPr lang="zh-CN" altLang="en-US" sz="1400" dirty="0">
                <a:solidFill>
                  <a:schemeClr val="bg1"/>
                </a:solidFill>
              </a:rPr>
              <a:t>展开相关设置项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81508" y="6562284"/>
            <a:ext cx="2917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图</a:t>
            </a:r>
            <a:r>
              <a:rPr lang="en-US" altLang="zh-CN" sz="1400" dirty="0">
                <a:solidFill>
                  <a:schemeClr val="bg1"/>
                </a:solidFill>
              </a:rPr>
              <a:t>1-22 【Tip of the Day】</a:t>
            </a:r>
            <a:r>
              <a:rPr lang="zh-CN" altLang="en-US" sz="1400" dirty="0">
                <a:solidFill>
                  <a:schemeClr val="bg1"/>
                </a:solidFill>
              </a:rPr>
              <a:t>对话框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52000" y="5213764"/>
            <a:ext cx="1808431" cy="1145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1.2.1  </a:t>
            </a:r>
            <a:r>
              <a:rPr lang="zh-CN" altLang="en-US" dirty="0"/>
              <a:t>测试</a:t>
            </a:r>
            <a:r>
              <a:rPr lang="en-US" altLang="zh-CN" dirty="0"/>
              <a:t>PyCharm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1227679"/>
            <a:ext cx="11213657" cy="137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zh-CN" altLang="en-US" sz="1800" dirty="0"/>
              <a:t>在</a:t>
            </a:r>
            <a:r>
              <a:rPr lang="en-US" altLang="zh-CN" sz="1800" dirty="0"/>
              <a:t>【New Project】</a:t>
            </a:r>
            <a:r>
              <a:rPr lang="zh-CN" altLang="en-US" sz="1800" dirty="0"/>
              <a:t>对话框中单击“</a:t>
            </a:r>
            <a:r>
              <a:rPr lang="en-US" altLang="zh-CN" sz="1800" dirty="0"/>
              <a:t>Project </a:t>
            </a:r>
            <a:r>
              <a:rPr lang="en-US" altLang="zh-CN" sz="1800" dirty="0" err="1"/>
              <a:t>Interpreter:New</a:t>
            </a:r>
            <a:r>
              <a:rPr lang="en-US" altLang="zh-CN" sz="1800" dirty="0"/>
              <a:t> </a:t>
            </a:r>
            <a:r>
              <a:rPr lang="en-US" altLang="zh-CN" sz="1800" dirty="0" err="1"/>
              <a:t>Virtualenv</a:t>
            </a:r>
            <a:r>
              <a:rPr lang="en-US" altLang="zh-CN" sz="1800" dirty="0"/>
              <a:t> environment”</a:t>
            </a:r>
            <a:r>
              <a:rPr lang="zh-CN" altLang="en-US" sz="1800" dirty="0"/>
              <a:t>左侧的 按钮，在其下方展开相关设置项，如图</a:t>
            </a:r>
            <a:r>
              <a:rPr lang="en-US" altLang="zh-CN" sz="1800" dirty="0"/>
              <a:t>1-20</a:t>
            </a:r>
            <a:r>
              <a:rPr lang="zh-CN" altLang="en-US" sz="1800" dirty="0"/>
              <a:t>所示。将“</a:t>
            </a:r>
            <a:r>
              <a:rPr lang="en-US" altLang="zh-CN" sz="1800" dirty="0" err="1"/>
              <a:t>Location”“Base</a:t>
            </a:r>
            <a:r>
              <a:rPr lang="en-US" altLang="zh-CN" sz="1800" dirty="0"/>
              <a:t> interpreter”</a:t>
            </a:r>
            <a:r>
              <a:rPr lang="zh-CN" altLang="en-US" sz="1800" dirty="0"/>
              <a:t>等都正确设置好。</a:t>
            </a:r>
            <a:endParaRPr lang="en-US" altLang="zh-CN" sz="1800" dirty="0"/>
          </a:p>
          <a:p>
            <a:pPr marL="0" indent="457200" algn="just">
              <a:spcBef>
                <a:spcPts val="600"/>
              </a:spcBef>
              <a:buNone/>
            </a:pPr>
            <a:r>
              <a:rPr lang="zh-CN" altLang="en-US" sz="1800" dirty="0"/>
              <a:t>设置完成后，单击</a:t>
            </a:r>
            <a:r>
              <a:rPr lang="en-US" altLang="zh-CN" sz="1800" dirty="0"/>
              <a:t>【Create】</a:t>
            </a:r>
            <a:r>
              <a:rPr lang="zh-CN" altLang="en-US" sz="1800" dirty="0"/>
              <a:t>按钮，完成</a:t>
            </a:r>
            <a:r>
              <a:rPr lang="en-US" altLang="zh-CN" sz="1800" dirty="0"/>
              <a:t>PyCharm</a:t>
            </a:r>
            <a:r>
              <a:rPr lang="zh-CN" altLang="en-US" sz="1800" dirty="0"/>
              <a:t>项目的创建，将进入图</a:t>
            </a:r>
            <a:r>
              <a:rPr lang="en-US" altLang="zh-CN" sz="1800" dirty="0"/>
              <a:t>1-21</a:t>
            </a:r>
            <a:r>
              <a:rPr lang="zh-CN" altLang="en-US" sz="1800" dirty="0"/>
              <a:t>所示的</a:t>
            </a:r>
            <a:r>
              <a:rPr lang="en-US" altLang="zh-CN" sz="1800" dirty="0"/>
              <a:t>PyCharm</a:t>
            </a:r>
            <a:r>
              <a:rPr lang="zh-CN" altLang="en-US" sz="1800" dirty="0"/>
              <a:t>主窗口。</a:t>
            </a:r>
            <a:endParaRPr lang="zh-CN" altLang="en-US" sz="1800" dirty="0"/>
          </a:p>
        </p:txBody>
      </p:sp>
      <p:sp>
        <p:nvSpPr>
          <p:cNvPr id="19" name="矩形 18"/>
          <p:cNvSpPr/>
          <p:nvPr/>
        </p:nvSpPr>
        <p:spPr>
          <a:xfrm>
            <a:off x="1763346" y="5586252"/>
            <a:ext cx="2121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1-20  </a:t>
            </a:r>
            <a:r>
              <a:rPr lang="zh-CN" altLang="en-US" sz="1400" dirty="0"/>
              <a:t>展开相关设置项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7969508" y="5586252"/>
            <a:ext cx="2175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1-21  PyCharm</a:t>
            </a:r>
            <a:r>
              <a:rPr lang="zh-CN" altLang="en-US" sz="1400" dirty="0"/>
              <a:t>主窗口</a:t>
            </a:r>
            <a:endParaRPr lang="zh-CN" altLang="en-US" sz="1400" dirty="0"/>
          </a:p>
        </p:txBody>
      </p:sp>
      <p:sp>
        <p:nvSpPr>
          <p:cNvPr id="14" name="Rectangle 3"/>
          <p:cNvSpPr/>
          <p:nvPr/>
        </p:nvSpPr>
        <p:spPr>
          <a:xfrm>
            <a:off x="-2665" y="6290992"/>
            <a:ext cx="12192000" cy="581650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endParaRPr lang="en-US" dirty="0"/>
          </a:p>
        </p:txBody>
      </p:sp>
      <p:pic>
        <p:nvPicPr>
          <p:cNvPr id="19458" name="图片 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7" y="3037342"/>
            <a:ext cx="4674773" cy="237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398" r="377" b="447"/>
          <a:stretch>
            <a:fillRect/>
          </a:stretch>
        </p:blipFill>
        <p:spPr bwMode="auto">
          <a:xfrm>
            <a:off x="5280440" y="3429000"/>
            <a:ext cx="6549171" cy="197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04363" y="2478287"/>
            <a:ext cx="5647739" cy="365539"/>
          </a:xfrm>
          <a:prstGeom prst="rect">
            <a:avLst/>
          </a:prstGeom>
          <a:solidFill>
            <a:srgbClr val="FF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" t="9829" r="1315" b="41760"/>
          <a:stretch>
            <a:fillRect/>
          </a:stretch>
        </p:blipFill>
        <p:spPr>
          <a:xfrm>
            <a:off x="493" y="-18384"/>
            <a:ext cx="12191999" cy="1348468"/>
          </a:xfrm>
          <a:custGeom>
            <a:avLst/>
            <a:gdLst>
              <a:gd name="connsiteX0" fmla="*/ 0 w 12191999"/>
              <a:gd name="connsiteY0" fmla="*/ 0 h 4041171"/>
              <a:gd name="connsiteX1" fmla="*/ 12191999 w 12191999"/>
              <a:gd name="connsiteY1" fmla="*/ 0 h 4041171"/>
              <a:gd name="connsiteX2" fmla="*/ 12191999 w 12191999"/>
              <a:gd name="connsiteY2" fmla="*/ 4041171 h 4041171"/>
              <a:gd name="connsiteX3" fmla="*/ 0 w 12191999"/>
              <a:gd name="connsiteY3" fmla="*/ 4041171 h 40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041171">
                <a:moveTo>
                  <a:pt x="0" y="0"/>
                </a:moveTo>
                <a:lnTo>
                  <a:pt x="12191999" y="0"/>
                </a:lnTo>
                <a:lnTo>
                  <a:pt x="12191999" y="4041171"/>
                </a:lnTo>
                <a:lnTo>
                  <a:pt x="0" y="4041171"/>
                </a:lnTo>
                <a:close/>
              </a:path>
            </a:pathLst>
          </a:custGeom>
        </p:spPr>
      </p:pic>
      <p:grpSp>
        <p:nvGrpSpPr>
          <p:cNvPr id="5" name="Group 24"/>
          <p:cNvGrpSpPr/>
          <p:nvPr/>
        </p:nvGrpSpPr>
        <p:grpSpPr>
          <a:xfrm>
            <a:off x="9565187" y="738261"/>
            <a:ext cx="999656" cy="999656"/>
            <a:chOff x="7529520" y="2743206"/>
            <a:chExt cx="760650" cy="760650"/>
          </a:xfrm>
        </p:grpSpPr>
        <p:sp>
          <p:nvSpPr>
            <p:cNvPr id="6" name="Oval 4"/>
            <p:cNvSpPr/>
            <p:nvPr/>
          </p:nvSpPr>
          <p:spPr>
            <a:xfrm>
              <a:off x="7529520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8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utoShape 112"/>
            <p:cNvSpPr/>
            <p:nvPr/>
          </p:nvSpPr>
          <p:spPr bwMode="auto">
            <a:xfrm>
              <a:off x="7715272" y="2928958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48B4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5622029" y="738261"/>
            <a:ext cx="999656" cy="999656"/>
            <a:chOff x="4529124" y="2743206"/>
            <a:chExt cx="760650" cy="760650"/>
          </a:xfrm>
        </p:grpSpPr>
        <p:sp>
          <p:nvSpPr>
            <p:cNvPr id="9" name="Oval 5"/>
            <p:cNvSpPr/>
            <p:nvPr/>
          </p:nvSpPr>
          <p:spPr>
            <a:xfrm>
              <a:off x="4529124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57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18"/>
            <p:cNvGrpSpPr/>
            <p:nvPr/>
          </p:nvGrpSpPr>
          <p:grpSpPr>
            <a:xfrm>
              <a:off x="4786314" y="2928958"/>
              <a:ext cx="251543" cy="366676"/>
              <a:chOff x="3500430" y="4071948"/>
              <a:chExt cx="251543" cy="366676"/>
            </a:xfrm>
            <a:solidFill>
              <a:schemeClr val="accent1"/>
            </a:solidFill>
          </p:grpSpPr>
          <p:sp>
            <p:nvSpPr>
              <p:cNvPr id="11" name="AutoShape 113"/>
              <p:cNvSpPr/>
              <p:nvPr/>
            </p:nvSpPr>
            <p:spPr bwMode="auto">
              <a:xfrm>
                <a:off x="3500430" y="4071948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A577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" name="AutoShape 114"/>
              <p:cNvSpPr/>
              <p:nvPr/>
            </p:nvSpPr>
            <p:spPr bwMode="auto">
              <a:xfrm>
                <a:off x="3557371" y="4129515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A577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3" name="Group 23"/>
          <p:cNvGrpSpPr/>
          <p:nvPr/>
        </p:nvGrpSpPr>
        <p:grpSpPr>
          <a:xfrm>
            <a:off x="8250801" y="738261"/>
            <a:ext cx="999656" cy="999656"/>
            <a:chOff x="6529388" y="2743206"/>
            <a:chExt cx="760650" cy="760650"/>
          </a:xfrm>
        </p:grpSpPr>
        <p:sp>
          <p:nvSpPr>
            <p:cNvPr id="14" name="Oval 3"/>
            <p:cNvSpPr/>
            <p:nvPr/>
          </p:nvSpPr>
          <p:spPr>
            <a:xfrm>
              <a:off x="6529388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"/>
            <p:cNvGrpSpPr/>
            <p:nvPr/>
          </p:nvGrpSpPr>
          <p:grpSpPr>
            <a:xfrm>
              <a:off x="6715140" y="2962971"/>
              <a:ext cx="366051" cy="320998"/>
              <a:chOff x="1978660" y="2629646"/>
              <a:chExt cx="366051" cy="320998"/>
            </a:xfrm>
            <a:solidFill>
              <a:schemeClr val="accent4"/>
            </a:solidFill>
          </p:grpSpPr>
          <p:sp>
            <p:nvSpPr>
              <p:cNvPr id="16" name="AutoShape 147"/>
              <p:cNvSpPr/>
              <p:nvPr/>
            </p:nvSpPr>
            <p:spPr bwMode="auto">
              <a:xfrm>
                <a:off x="1978660" y="2629646"/>
                <a:ext cx="366051" cy="320998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rgbClr val="FFC35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" name="AutoShape 148"/>
              <p:cNvSpPr/>
              <p:nvPr/>
            </p:nvSpPr>
            <p:spPr bwMode="auto">
              <a:xfrm>
                <a:off x="2035600" y="2687213"/>
                <a:ext cx="54438" cy="544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8" name="Group 22"/>
          <p:cNvGrpSpPr/>
          <p:nvPr/>
        </p:nvGrpSpPr>
        <p:grpSpPr>
          <a:xfrm>
            <a:off x="6936415" y="738261"/>
            <a:ext cx="999656" cy="999656"/>
            <a:chOff x="5529256" y="2743206"/>
            <a:chExt cx="760650" cy="760650"/>
          </a:xfrm>
        </p:grpSpPr>
        <p:sp>
          <p:nvSpPr>
            <p:cNvPr id="19" name="Oval 2"/>
            <p:cNvSpPr/>
            <p:nvPr/>
          </p:nvSpPr>
          <p:spPr>
            <a:xfrm>
              <a:off x="5529256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6E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utoShape 149"/>
            <p:cNvSpPr/>
            <p:nvPr/>
          </p:nvSpPr>
          <p:spPr bwMode="auto">
            <a:xfrm>
              <a:off x="5715008" y="2962971"/>
              <a:ext cx="366051" cy="2634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FF6E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42950" y="1453232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24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</a:t>
            </a:r>
            <a:endParaRPr lang="zh-CN" altLang="en-US" sz="2800" dirty="0">
              <a:solidFill>
                <a:srgbClr val="524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4"/>
          <p:cNvSpPr/>
          <p:nvPr/>
        </p:nvSpPr>
        <p:spPr>
          <a:xfrm>
            <a:off x="1740147" y="2031703"/>
            <a:ext cx="6409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1.1  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搭建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开发环境与使用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IDLE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编写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2200275" y="2485908"/>
            <a:ext cx="5843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1.1.1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搭建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开发环境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2" name="Rectangle 14"/>
          <p:cNvSpPr/>
          <p:nvPr/>
        </p:nvSpPr>
        <p:spPr>
          <a:xfrm>
            <a:off x="1740147" y="3239302"/>
            <a:ext cx="6510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1.2  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测试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PyCharm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开发环境与编写简单的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3" name="Rectangle 14"/>
          <p:cNvSpPr/>
          <p:nvPr/>
        </p:nvSpPr>
        <p:spPr>
          <a:xfrm>
            <a:off x="2200275" y="3623757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1.2.1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测试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PyCharm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开发环境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4" name="Rectangle 14"/>
          <p:cNvSpPr/>
          <p:nvPr/>
        </p:nvSpPr>
        <p:spPr>
          <a:xfrm>
            <a:off x="1740148" y="4295901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1.3  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程序的基本组成</a:t>
            </a:r>
            <a:endParaRPr lang="en-US" altLang="zh-CN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5" name="Rectangle 14"/>
          <p:cNvSpPr/>
          <p:nvPr/>
        </p:nvSpPr>
        <p:spPr>
          <a:xfrm>
            <a:off x="1740148" y="5409464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1.4  print()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函数的基本用法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grpSp>
        <p:nvGrpSpPr>
          <p:cNvPr id="29" name="Group 332"/>
          <p:cNvGrpSpPr/>
          <p:nvPr/>
        </p:nvGrpSpPr>
        <p:grpSpPr>
          <a:xfrm>
            <a:off x="1332056" y="2070341"/>
            <a:ext cx="325905" cy="325904"/>
            <a:chOff x="4643438" y="2786064"/>
            <a:chExt cx="288476" cy="288476"/>
          </a:xfrm>
        </p:grpSpPr>
        <p:sp>
          <p:nvSpPr>
            <p:cNvPr id="30" name="Oval 326"/>
            <p:cNvSpPr/>
            <p:nvPr/>
          </p:nvSpPr>
          <p:spPr>
            <a:xfrm>
              <a:off x="4643438" y="2786064"/>
              <a:ext cx="288476" cy="288476"/>
            </a:xfrm>
            <a:prstGeom prst="ellipse">
              <a:avLst/>
            </a:prstGeom>
            <a:solidFill>
              <a:srgbClr val="FF6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976312" y="6532470"/>
            <a:ext cx="10915650" cy="45719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2766" y="6673479"/>
            <a:ext cx="10915650" cy="81880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877230" y="2535223"/>
            <a:ext cx="235693" cy="233803"/>
            <a:chOff x="1348661" y="3343572"/>
            <a:chExt cx="235693" cy="233803"/>
          </a:xfrm>
        </p:grpSpPr>
        <p:sp>
          <p:nvSpPr>
            <p:cNvPr id="35" name="Freeform 196"/>
            <p:cNvSpPr>
              <a:spLocks noEditPoints="1"/>
            </p:cNvSpPr>
            <p:nvPr/>
          </p:nvSpPr>
          <p:spPr bwMode="auto">
            <a:xfrm>
              <a:off x="1348661" y="3343572"/>
              <a:ext cx="235693" cy="233803"/>
            </a:xfrm>
            <a:custGeom>
              <a:avLst/>
              <a:gdLst>
                <a:gd name="T0" fmla="*/ 196 w 196"/>
                <a:gd name="T1" fmla="*/ 79 h 195"/>
                <a:gd name="T2" fmla="*/ 98 w 196"/>
                <a:gd name="T3" fmla="*/ 0 h 195"/>
                <a:gd name="T4" fmla="*/ 0 w 196"/>
                <a:gd name="T5" fmla="*/ 79 h 195"/>
                <a:gd name="T6" fmla="*/ 98 w 196"/>
                <a:gd name="T7" fmla="*/ 158 h 195"/>
                <a:gd name="T8" fmla="*/ 150 w 196"/>
                <a:gd name="T9" fmla="*/ 146 h 195"/>
                <a:gd name="T10" fmla="*/ 164 w 196"/>
                <a:gd name="T11" fmla="*/ 163 h 195"/>
                <a:gd name="T12" fmla="*/ 189 w 196"/>
                <a:gd name="T13" fmla="*/ 194 h 195"/>
                <a:gd name="T14" fmla="*/ 192 w 196"/>
                <a:gd name="T15" fmla="*/ 195 h 195"/>
                <a:gd name="T16" fmla="*/ 193 w 196"/>
                <a:gd name="T17" fmla="*/ 195 h 195"/>
                <a:gd name="T18" fmla="*/ 196 w 196"/>
                <a:gd name="T19" fmla="*/ 191 h 195"/>
                <a:gd name="T20" fmla="*/ 196 w 196"/>
                <a:gd name="T21" fmla="*/ 131 h 195"/>
                <a:gd name="T22" fmla="*/ 196 w 196"/>
                <a:gd name="T23" fmla="*/ 111 h 195"/>
                <a:gd name="T24" fmla="*/ 196 w 196"/>
                <a:gd name="T25" fmla="*/ 79 h 195"/>
                <a:gd name="T26" fmla="*/ 196 w 196"/>
                <a:gd name="T27" fmla="*/ 79 h 195"/>
                <a:gd name="T28" fmla="*/ 188 w 196"/>
                <a:gd name="T29" fmla="*/ 111 h 195"/>
                <a:gd name="T30" fmla="*/ 188 w 196"/>
                <a:gd name="T31" fmla="*/ 131 h 195"/>
                <a:gd name="T32" fmla="*/ 188 w 196"/>
                <a:gd name="T33" fmla="*/ 180 h 195"/>
                <a:gd name="T34" fmla="*/ 170 w 196"/>
                <a:gd name="T35" fmla="*/ 158 h 195"/>
                <a:gd name="T36" fmla="*/ 155 w 196"/>
                <a:gd name="T37" fmla="*/ 138 h 195"/>
                <a:gd name="T38" fmla="*/ 149 w 196"/>
                <a:gd name="T39" fmla="*/ 137 h 195"/>
                <a:gd name="T40" fmla="*/ 149 w 196"/>
                <a:gd name="T41" fmla="*/ 137 h 195"/>
                <a:gd name="T42" fmla="*/ 98 w 196"/>
                <a:gd name="T43" fmla="*/ 150 h 195"/>
                <a:gd name="T44" fmla="*/ 8 w 196"/>
                <a:gd name="T45" fmla="*/ 79 h 195"/>
                <a:gd name="T46" fmla="*/ 98 w 196"/>
                <a:gd name="T47" fmla="*/ 8 h 195"/>
                <a:gd name="T48" fmla="*/ 188 w 196"/>
                <a:gd name="T49" fmla="*/ 79 h 195"/>
                <a:gd name="T50" fmla="*/ 188 w 196"/>
                <a:gd name="T51" fmla="*/ 11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195">
                  <a:moveTo>
                    <a:pt x="196" y="79"/>
                  </a:moveTo>
                  <a:cubicBezTo>
                    <a:pt x="196" y="35"/>
                    <a:pt x="152" y="0"/>
                    <a:pt x="98" y="0"/>
                  </a:cubicBezTo>
                  <a:cubicBezTo>
                    <a:pt x="44" y="0"/>
                    <a:pt x="0" y="35"/>
                    <a:pt x="0" y="79"/>
                  </a:cubicBezTo>
                  <a:cubicBezTo>
                    <a:pt x="0" y="122"/>
                    <a:pt x="44" y="158"/>
                    <a:pt x="98" y="158"/>
                  </a:cubicBezTo>
                  <a:cubicBezTo>
                    <a:pt x="117" y="158"/>
                    <a:pt x="135" y="154"/>
                    <a:pt x="150" y="146"/>
                  </a:cubicBezTo>
                  <a:cubicBezTo>
                    <a:pt x="164" y="163"/>
                    <a:pt x="164" y="163"/>
                    <a:pt x="164" y="163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0" y="194"/>
                    <a:pt x="191" y="195"/>
                    <a:pt x="192" y="195"/>
                  </a:cubicBezTo>
                  <a:cubicBezTo>
                    <a:pt x="192" y="195"/>
                    <a:pt x="193" y="195"/>
                    <a:pt x="193" y="195"/>
                  </a:cubicBezTo>
                  <a:cubicBezTo>
                    <a:pt x="195" y="194"/>
                    <a:pt x="196" y="193"/>
                    <a:pt x="196" y="191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6" y="79"/>
                    <a:pt x="196" y="79"/>
                    <a:pt x="196" y="79"/>
                  </a:cubicBezTo>
                  <a:close/>
                  <a:moveTo>
                    <a:pt x="188" y="111"/>
                  </a:moveTo>
                  <a:cubicBezTo>
                    <a:pt x="188" y="131"/>
                    <a:pt x="188" y="131"/>
                    <a:pt x="188" y="131"/>
                  </a:cubicBezTo>
                  <a:cubicBezTo>
                    <a:pt x="188" y="180"/>
                    <a:pt x="188" y="180"/>
                    <a:pt x="188" y="180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4" y="137"/>
                    <a:pt x="151" y="136"/>
                    <a:pt x="149" y="137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34" y="145"/>
                    <a:pt x="116" y="150"/>
                    <a:pt x="98" y="150"/>
                  </a:cubicBezTo>
                  <a:cubicBezTo>
                    <a:pt x="48" y="150"/>
                    <a:pt x="8" y="118"/>
                    <a:pt x="8" y="79"/>
                  </a:cubicBezTo>
                  <a:cubicBezTo>
                    <a:pt x="8" y="40"/>
                    <a:pt x="48" y="8"/>
                    <a:pt x="98" y="8"/>
                  </a:cubicBezTo>
                  <a:cubicBezTo>
                    <a:pt x="148" y="8"/>
                    <a:pt x="188" y="40"/>
                    <a:pt x="188" y="79"/>
                  </a:cubicBezTo>
                  <a:lnTo>
                    <a:pt x="188" y="111"/>
                  </a:lnTo>
                  <a:close/>
                </a:path>
              </a:pathLst>
            </a:custGeom>
            <a:solidFill>
              <a:srgbClr val="FFC353"/>
            </a:solidFill>
            <a:ln>
              <a:solidFill>
                <a:srgbClr val="FFC35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7"/>
            <p:cNvSpPr>
              <a:spLocks noEditPoints="1"/>
            </p:cNvSpPr>
            <p:nvPr/>
          </p:nvSpPr>
          <p:spPr bwMode="auto">
            <a:xfrm>
              <a:off x="1412311" y="3421717"/>
              <a:ext cx="32770" cy="32140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3 w 27"/>
                <a:gd name="T9" fmla="*/ 0 h 27"/>
                <a:gd name="T10" fmla="*/ 13 w 27"/>
                <a:gd name="T11" fmla="*/ 23 h 27"/>
                <a:gd name="T12" fmla="*/ 4 w 27"/>
                <a:gd name="T13" fmla="*/ 14 h 27"/>
                <a:gd name="T14" fmla="*/ 13 w 27"/>
                <a:gd name="T15" fmla="*/ 4 h 27"/>
                <a:gd name="T16" fmla="*/ 23 w 27"/>
                <a:gd name="T17" fmla="*/ 14 h 27"/>
                <a:gd name="T18" fmla="*/ 13 w 27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7" y="21"/>
                    <a:pt x="27" y="14"/>
                  </a:cubicBezTo>
                  <a:cubicBezTo>
                    <a:pt x="27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4" y="19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8" y="4"/>
                    <a:pt x="23" y="8"/>
                    <a:pt x="23" y="14"/>
                  </a:cubicBezTo>
                  <a:cubicBezTo>
                    <a:pt x="23" y="19"/>
                    <a:pt x="18" y="23"/>
                    <a:pt x="13" y="23"/>
                  </a:cubicBezTo>
                  <a:close/>
                </a:path>
              </a:pathLst>
            </a:custGeom>
            <a:solidFill>
              <a:srgbClr val="FFC3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8"/>
            <p:cNvSpPr>
              <a:spLocks noEditPoints="1"/>
            </p:cNvSpPr>
            <p:nvPr/>
          </p:nvSpPr>
          <p:spPr bwMode="auto">
            <a:xfrm>
              <a:off x="1450753" y="3421717"/>
              <a:ext cx="32770" cy="32140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3 w 27"/>
                <a:gd name="T9" fmla="*/ 0 h 27"/>
                <a:gd name="T10" fmla="*/ 13 w 27"/>
                <a:gd name="T11" fmla="*/ 23 h 27"/>
                <a:gd name="T12" fmla="*/ 4 w 27"/>
                <a:gd name="T13" fmla="*/ 14 h 27"/>
                <a:gd name="T14" fmla="*/ 13 w 27"/>
                <a:gd name="T15" fmla="*/ 4 h 27"/>
                <a:gd name="T16" fmla="*/ 23 w 27"/>
                <a:gd name="T17" fmla="*/ 14 h 27"/>
                <a:gd name="T18" fmla="*/ 13 w 27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7" y="21"/>
                    <a:pt x="27" y="14"/>
                  </a:cubicBezTo>
                  <a:cubicBezTo>
                    <a:pt x="27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4" y="19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8" y="4"/>
                    <a:pt x="23" y="8"/>
                    <a:pt x="23" y="14"/>
                  </a:cubicBezTo>
                  <a:cubicBezTo>
                    <a:pt x="23" y="19"/>
                    <a:pt x="18" y="23"/>
                    <a:pt x="13" y="23"/>
                  </a:cubicBezTo>
                  <a:close/>
                </a:path>
              </a:pathLst>
            </a:custGeom>
            <a:solidFill>
              <a:srgbClr val="FFC3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99"/>
            <p:cNvSpPr>
              <a:spLocks noEditPoints="1"/>
            </p:cNvSpPr>
            <p:nvPr/>
          </p:nvSpPr>
          <p:spPr bwMode="auto">
            <a:xfrm>
              <a:off x="1489195" y="3421717"/>
              <a:ext cx="32770" cy="32140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3 w 27"/>
                <a:gd name="T9" fmla="*/ 0 h 27"/>
                <a:gd name="T10" fmla="*/ 13 w 27"/>
                <a:gd name="T11" fmla="*/ 23 h 27"/>
                <a:gd name="T12" fmla="*/ 4 w 27"/>
                <a:gd name="T13" fmla="*/ 14 h 27"/>
                <a:gd name="T14" fmla="*/ 13 w 27"/>
                <a:gd name="T15" fmla="*/ 4 h 27"/>
                <a:gd name="T16" fmla="*/ 23 w 27"/>
                <a:gd name="T17" fmla="*/ 14 h 27"/>
                <a:gd name="T18" fmla="*/ 13 w 27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7" y="21"/>
                    <a:pt x="27" y="14"/>
                  </a:cubicBezTo>
                  <a:cubicBezTo>
                    <a:pt x="27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4" y="19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8" y="4"/>
                    <a:pt x="23" y="8"/>
                    <a:pt x="23" y="14"/>
                  </a:cubicBezTo>
                  <a:cubicBezTo>
                    <a:pt x="23" y="19"/>
                    <a:pt x="18" y="23"/>
                    <a:pt x="13" y="23"/>
                  </a:cubicBezTo>
                  <a:close/>
                </a:path>
              </a:pathLst>
            </a:custGeom>
            <a:solidFill>
              <a:srgbClr val="FFC3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Rectangle 14"/>
          <p:cNvSpPr/>
          <p:nvPr/>
        </p:nvSpPr>
        <p:spPr>
          <a:xfrm>
            <a:off x="2200274" y="2903110"/>
            <a:ext cx="6775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1.1.2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使用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IDLE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编写简单的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0" name="Rectangle 14"/>
          <p:cNvSpPr/>
          <p:nvPr/>
        </p:nvSpPr>
        <p:spPr>
          <a:xfrm>
            <a:off x="2185989" y="3972971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1.2.2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编写简单的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1" name="Rectangle 14"/>
          <p:cNvSpPr/>
          <p:nvPr/>
        </p:nvSpPr>
        <p:spPr>
          <a:xfrm>
            <a:off x="2224852" y="4705133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1.3.1  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程序的基本要素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2" name="Rectangle 14"/>
          <p:cNvSpPr/>
          <p:nvPr/>
        </p:nvSpPr>
        <p:spPr>
          <a:xfrm>
            <a:off x="2210566" y="5054347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1.3.2  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程序的注释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6" name="Rectangle 14"/>
          <p:cNvSpPr/>
          <p:nvPr/>
        </p:nvSpPr>
        <p:spPr>
          <a:xfrm>
            <a:off x="1740148" y="5820232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1.5  input()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函数的基本用法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1.2.1  </a:t>
            </a:r>
            <a:r>
              <a:rPr lang="zh-CN" altLang="en-US" dirty="0"/>
              <a:t>测试</a:t>
            </a:r>
            <a:r>
              <a:rPr lang="en-US" altLang="zh-CN" dirty="0"/>
              <a:t>PyCharm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1873391"/>
            <a:ext cx="4756053" cy="172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zh-CN" altLang="en-US" sz="1800" dirty="0"/>
              <a:t>在</a:t>
            </a:r>
            <a:r>
              <a:rPr lang="en-US" altLang="zh-CN" sz="1800" dirty="0"/>
              <a:t>PyCharm</a:t>
            </a:r>
            <a:r>
              <a:rPr lang="zh-CN" altLang="en-US" sz="1800" dirty="0"/>
              <a:t>主窗口单击</a:t>
            </a:r>
            <a:r>
              <a:rPr lang="en-US" altLang="zh-CN" sz="1800" dirty="0"/>
              <a:t>【File】</a:t>
            </a:r>
            <a:r>
              <a:rPr lang="zh-CN" altLang="en-US" sz="1800" dirty="0"/>
              <a:t>菜单，在弹出的下拉菜单中选择</a:t>
            </a:r>
            <a:r>
              <a:rPr lang="en-US" altLang="zh-CN" sz="1800" dirty="0"/>
              <a:t>【Settings】</a:t>
            </a:r>
            <a:r>
              <a:rPr lang="zh-CN" altLang="en-US" sz="1800" dirty="0"/>
              <a:t>，打开</a:t>
            </a:r>
            <a:r>
              <a:rPr lang="en-US" altLang="zh-CN" sz="1800" dirty="0"/>
              <a:t>【Settings】</a:t>
            </a:r>
            <a:r>
              <a:rPr lang="zh-CN" altLang="en-US" sz="1800" dirty="0"/>
              <a:t>对话框，在对话框左侧选择并展开“</a:t>
            </a:r>
            <a:r>
              <a:rPr lang="en-US" altLang="zh-CN" sz="1800" dirty="0"/>
              <a:t>Editor”</a:t>
            </a:r>
            <a:r>
              <a:rPr lang="zh-CN" altLang="en-US" sz="1800" dirty="0"/>
              <a:t>选项，如图</a:t>
            </a:r>
            <a:r>
              <a:rPr lang="en-US" altLang="zh-CN" sz="1800" dirty="0"/>
              <a:t>1-23</a:t>
            </a:r>
            <a:r>
              <a:rPr lang="zh-CN" altLang="en-US" sz="1800" dirty="0"/>
              <a:t>所示。</a:t>
            </a:r>
            <a:endParaRPr lang="zh-CN" altLang="en-US" sz="1800" dirty="0"/>
          </a:p>
        </p:txBody>
      </p:sp>
      <p:sp>
        <p:nvSpPr>
          <p:cNvPr id="20" name="矩形 19"/>
          <p:cNvSpPr/>
          <p:nvPr/>
        </p:nvSpPr>
        <p:spPr>
          <a:xfrm>
            <a:off x="6301757" y="6336137"/>
            <a:ext cx="4779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1-23  </a:t>
            </a:r>
            <a:r>
              <a:rPr lang="zh-CN" altLang="en-US" sz="1400" dirty="0"/>
              <a:t>选择并展开</a:t>
            </a:r>
            <a:r>
              <a:rPr lang="en-US" altLang="zh-CN" sz="1400" dirty="0"/>
              <a:t>【Settings】</a:t>
            </a:r>
            <a:r>
              <a:rPr lang="zh-CN" altLang="en-US" sz="1400" dirty="0"/>
              <a:t>对话框的“</a:t>
            </a:r>
            <a:r>
              <a:rPr lang="en-US" altLang="zh-CN" sz="1400" dirty="0"/>
              <a:t>Editor”</a:t>
            </a:r>
            <a:r>
              <a:rPr lang="zh-CN" altLang="en-US" sz="1400" dirty="0"/>
              <a:t>选项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PyCharm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的个性化设置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-2665" y="6761900"/>
            <a:ext cx="12192000" cy="110742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endParaRPr lang="en-US" dirty="0"/>
          </a:p>
        </p:txBody>
      </p:sp>
      <p:pic>
        <p:nvPicPr>
          <p:cNvPr id="20482" name="图片 19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529" r="536" b="529"/>
          <a:stretch>
            <a:fillRect/>
          </a:stretch>
        </p:blipFill>
        <p:spPr bwMode="auto">
          <a:xfrm>
            <a:off x="5538484" y="1873390"/>
            <a:ext cx="6161679" cy="439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内容占位符 2"/>
          <p:cNvSpPr txBox="1"/>
          <p:nvPr/>
        </p:nvSpPr>
        <p:spPr>
          <a:xfrm>
            <a:off x="400146" y="3596640"/>
            <a:ext cx="4928773" cy="273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zh-CN" altLang="en-US" sz="1800" dirty="0"/>
              <a:t>（</a:t>
            </a:r>
            <a:r>
              <a:rPr lang="en-US" altLang="zh-CN" sz="1800" dirty="0"/>
              <a:t>1</a:t>
            </a:r>
            <a:r>
              <a:rPr lang="zh-CN" altLang="en-US" sz="1800" dirty="0"/>
              <a:t>）设置使用“</a:t>
            </a:r>
            <a:r>
              <a:rPr lang="en-US" altLang="zh-CN" sz="1800" dirty="0"/>
              <a:t>Ctrl+</a:t>
            </a:r>
            <a:r>
              <a:rPr lang="zh-CN" altLang="en-US" sz="1800" dirty="0"/>
              <a:t>滚轮”能改变字体大小。</a:t>
            </a:r>
            <a:endParaRPr lang="zh-CN" altLang="en-US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zh-CN" altLang="en-US" sz="1800" dirty="0"/>
              <a:t>（</a:t>
            </a:r>
            <a:r>
              <a:rPr lang="en-US" altLang="zh-CN" sz="1800" dirty="0"/>
              <a:t>2</a:t>
            </a:r>
            <a:r>
              <a:rPr lang="zh-CN" altLang="en-US" sz="1800" dirty="0"/>
              <a:t>）设置</a:t>
            </a:r>
            <a:r>
              <a:rPr lang="en-US" altLang="zh-CN" sz="1800" dirty="0"/>
              <a:t>Python</a:t>
            </a:r>
            <a:r>
              <a:rPr lang="zh-CN" altLang="en-US" sz="1800" dirty="0"/>
              <a:t>能自动引入包。</a:t>
            </a:r>
            <a:endParaRPr lang="zh-CN" altLang="en-US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zh-CN" altLang="en-US" sz="1800" dirty="0"/>
              <a:t>（</a:t>
            </a:r>
            <a:r>
              <a:rPr lang="en-US" altLang="zh-CN" sz="1800" dirty="0"/>
              <a:t>3</a:t>
            </a:r>
            <a:r>
              <a:rPr lang="zh-CN" altLang="en-US" sz="1800" dirty="0"/>
              <a:t>）设置显示行号与空白字符。</a:t>
            </a:r>
            <a:endParaRPr lang="zh-CN" altLang="en-US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zh-CN" altLang="en-US" sz="1800" dirty="0"/>
              <a:t>（</a:t>
            </a:r>
            <a:r>
              <a:rPr lang="en-US" altLang="zh-CN" sz="1800" dirty="0"/>
              <a:t>4</a:t>
            </a:r>
            <a:r>
              <a:rPr lang="zh-CN" altLang="en-US" sz="1800" dirty="0"/>
              <a:t>）设置程序代码的字体与大小。</a:t>
            </a:r>
            <a:endParaRPr lang="zh-CN" altLang="en-US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zh-CN" altLang="en-US" sz="1800" dirty="0"/>
              <a:t>（</a:t>
            </a:r>
            <a:r>
              <a:rPr lang="en-US" altLang="zh-CN" sz="1800" dirty="0"/>
              <a:t>5</a:t>
            </a:r>
            <a:r>
              <a:rPr lang="zh-CN" altLang="en-US" sz="1800" dirty="0"/>
              <a:t>）查看与设置</a:t>
            </a:r>
            <a:r>
              <a:rPr lang="en-US" altLang="zh-CN" sz="1800" dirty="0"/>
              <a:t>Python</a:t>
            </a:r>
            <a:r>
              <a:rPr lang="zh-CN" altLang="en-US" sz="1800" dirty="0"/>
              <a:t>解析器。</a:t>
            </a:r>
            <a:endParaRPr lang="zh-CN" altLang="en-US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zh-CN" altLang="en-US" sz="1800" dirty="0"/>
              <a:t>（</a:t>
            </a:r>
            <a:r>
              <a:rPr lang="en-US" altLang="zh-CN" sz="1800" dirty="0"/>
              <a:t>6</a:t>
            </a:r>
            <a:r>
              <a:rPr lang="zh-CN" altLang="en-US" sz="1800" dirty="0"/>
              <a:t>）显示</a:t>
            </a:r>
            <a:r>
              <a:rPr lang="en-US" altLang="zh-CN" sz="1800" dirty="0"/>
              <a:t>【Tip of the Day】</a:t>
            </a:r>
            <a:r>
              <a:rPr lang="zh-CN" altLang="en-US" sz="1800" dirty="0"/>
              <a:t>对话框。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1.2.1  </a:t>
            </a:r>
            <a:r>
              <a:rPr lang="zh-CN" altLang="en-US" dirty="0"/>
              <a:t>测试</a:t>
            </a:r>
            <a:r>
              <a:rPr lang="en-US" altLang="zh-CN" dirty="0"/>
              <a:t>PyCharm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1873391"/>
            <a:ext cx="5314853" cy="172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zh-CN" altLang="en-US" dirty="0"/>
              <a:t>在</a:t>
            </a:r>
            <a:r>
              <a:rPr lang="en-US" altLang="zh-CN" dirty="0"/>
              <a:t>PyCharm</a:t>
            </a:r>
            <a:r>
              <a:rPr lang="zh-CN" altLang="en-US" dirty="0"/>
              <a:t>主窗口选择</a:t>
            </a:r>
            <a:r>
              <a:rPr lang="en-US" altLang="zh-CN" dirty="0"/>
              <a:t>【View】</a:t>
            </a:r>
            <a:r>
              <a:rPr lang="zh-CN" altLang="en-US" dirty="0"/>
              <a:t>菜单，在弹出的下拉菜单中选择</a:t>
            </a:r>
            <a:r>
              <a:rPr lang="en-US" altLang="zh-CN" dirty="0"/>
              <a:t>【Appearance】</a:t>
            </a:r>
            <a:r>
              <a:rPr lang="zh-CN" altLang="en-US" dirty="0"/>
              <a:t>，在其子菜单中选择</a:t>
            </a:r>
            <a:r>
              <a:rPr lang="en-US" altLang="zh-CN" dirty="0"/>
              <a:t>【Toolbar】</a:t>
            </a:r>
            <a:r>
              <a:rPr lang="zh-CN" altLang="en-US" dirty="0"/>
              <a:t>即可，如图</a:t>
            </a:r>
            <a:r>
              <a:rPr lang="en-US" altLang="zh-CN" dirty="0"/>
              <a:t>1-27</a:t>
            </a:r>
            <a:r>
              <a:rPr lang="zh-CN" altLang="en-US" dirty="0"/>
              <a:t>所示。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237408" y="6218277"/>
            <a:ext cx="3119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1-27  </a:t>
            </a:r>
            <a:r>
              <a:rPr lang="zh-CN" altLang="en-US" sz="1400" dirty="0"/>
              <a:t>在子菜单中选择</a:t>
            </a:r>
            <a:r>
              <a:rPr lang="en-US" altLang="zh-CN" sz="1400" dirty="0"/>
              <a:t>【Toolbar】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．显示工具栏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3"/>
          <p:cNvSpPr/>
          <p:nvPr/>
        </p:nvSpPr>
        <p:spPr>
          <a:xfrm flipV="1">
            <a:off x="17236" y="4536032"/>
            <a:ext cx="12174764" cy="1509178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endParaRPr lang="en-US" dirty="0"/>
          </a:p>
        </p:txBody>
      </p:sp>
      <p:pic>
        <p:nvPicPr>
          <p:cNvPr id="21506" name="图片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74" y="1780889"/>
            <a:ext cx="5224905" cy="414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1.2.1  </a:t>
            </a:r>
            <a:r>
              <a:rPr lang="zh-CN" altLang="en-US" dirty="0"/>
              <a:t>测试</a:t>
            </a:r>
            <a:r>
              <a:rPr lang="en-US" altLang="zh-CN" dirty="0"/>
              <a:t>PyCharm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1873392"/>
            <a:ext cx="8698133" cy="537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en-US" altLang="zh-CN" dirty="0"/>
              <a:t>PyCharm</a:t>
            </a:r>
            <a:r>
              <a:rPr lang="zh-CN" altLang="en-US" dirty="0"/>
              <a:t>主窗口显示的工具栏如图</a:t>
            </a:r>
            <a:r>
              <a:rPr lang="en-US" altLang="zh-CN" dirty="0"/>
              <a:t>1-28</a:t>
            </a:r>
            <a:r>
              <a:rPr lang="zh-CN" altLang="en-US" dirty="0"/>
              <a:t>所示。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592151" y="3357836"/>
            <a:ext cx="1402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1-28  </a:t>
            </a:r>
            <a:r>
              <a:rPr lang="zh-CN" altLang="en-US" sz="1400" dirty="0"/>
              <a:t>工具栏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．认识工具栏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0" name="图片 3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20" y="2599887"/>
            <a:ext cx="8183210" cy="53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内容占位符 2"/>
          <p:cNvSpPr txBox="1"/>
          <p:nvPr/>
        </p:nvSpPr>
        <p:spPr>
          <a:xfrm>
            <a:off x="486507" y="3910201"/>
            <a:ext cx="11167013" cy="145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zh-CN" altLang="en-US" dirty="0"/>
              <a:t>该工具栏中从左至右的各按钮依次为</a:t>
            </a:r>
            <a:r>
              <a:rPr lang="en-US" altLang="zh-CN" dirty="0"/>
              <a:t>【</a:t>
            </a:r>
            <a:r>
              <a:rPr lang="zh-CN" altLang="en-US" dirty="0"/>
              <a:t>打开</a:t>
            </a:r>
            <a:r>
              <a:rPr lang="en-US" altLang="zh-CN" dirty="0"/>
              <a:t>】</a:t>
            </a:r>
            <a:r>
              <a:rPr lang="zh-CN" altLang="en-US" dirty="0"/>
              <a:t>按钮、</a:t>
            </a:r>
            <a:r>
              <a:rPr lang="en-US" altLang="zh-CN" dirty="0"/>
              <a:t>【</a:t>
            </a:r>
            <a:r>
              <a:rPr lang="zh-CN" altLang="en-US" dirty="0"/>
              <a:t>保存</a:t>
            </a:r>
            <a:r>
              <a:rPr lang="en-US" altLang="zh-CN" dirty="0"/>
              <a:t>】</a:t>
            </a:r>
            <a:r>
              <a:rPr lang="zh-CN" altLang="en-US" dirty="0"/>
              <a:t>按钮、</a:t>
            </a:r>
            <a:r>
              <a:rPr lang="en-US" altLang="zh-CN" dirty="0"/>
              <a:t>【</a:t>
            </a:r>
            <a:r>
              <a:rPr lang="zh-CN" altLang="en-US" dirty="0"/>
              <a:t>同步</a:t>
            </a:r>
            <a:r>
              <a:rPr lang="en-US" altLang="zh-CN" dirty="0"/>
              <a:t>】</a:t>
            </a:r>
            <a:r>
              <a:rPr lang="zh-CN" altLang="en-US" dirty="0"/>
              <a:t>按钮、</a:t>
            </a:r>
            <a:r>
              <a:rPr lang="en-US" altLang="zh-CN" dirty="0"/>
              <a:t>【</a:t>
            </a:r>
            <a:r>
              <a:rPr lang="zh-CN" altLang="en-US" dirty="0"/>
              <a:t>后退</a:t>
            </a:r>
            <a:r>
              <a:rPr lang="en-US" altLang="zh-CN" dirty="0"/>
              <a:t>】</a:t>
            </a:r>
            <a:r>
              <a:rPr lang="zh-CN" altLang="en-US" dirty="0"/>
              <a:t>按钮、</a:t>
            </a:r>
            <a:r>
              <a:rPr lang="en-US" altLang="zh-CN" dirty="0"/>
              <a:t>【</a:t>
            </a:r>
            <a:r>
              <a:rPr lang="zh-CN" altLang="en-US" dirty="0"/>
              <a:t>向前</a:t>
            </a:r>
            <a:r>
              <a:rPr lang="en-US" altLang="zh-CN" dirty="0"/>
              <a:t>】</a:t>
            </a:r>
            <a:r>
              <a:rPr lang="zh-CN" altLang="en-US" dirty="0"/>
              <a:t>按钮、</a:t>
            </a:r>
            <a:r>
              <a:rPr lang="en-US" altLang="zh-CN" dirty="0"/>
              <a:t>【</a:t>
            </a:r>
            <a:r>
              <a:rPr lang="zh-CN" altLang="en-US" dirty="0"/>
              <a:t>当前文件名</a:t>
            </a:r>
            <a:r>
              <a:rPr lang="en-US" altLang="zh-CN" dirty="0"/>
              <a:t>】</a:t>
            </a:r>
            <a:r>
              <a:rPr lang="zh-CN" altLang="en-US" dirty="0"/>
              <a:t>按钮、</a:t>
            </a:r>
            <a:r>
              <a:rPr lang="en-US" altLang="zh-CN" dirty="0"/>
              <a:t>【</a:t>
            </a:r>
            <a:r>
              <a:rPr lang="zh-CN" altLang="en-US" dirty="0"/>
              <a:t>运行</a:t>
            </a:r>
            <a:r>
              <a:rPr lang="en-US" altLang="zh-CN" dirty="0"/>
              <a:t>】</a:t>
            </a:r>
            <a:r>
              <a:rPr lang="zh-CN" altLang="en-US" dirty="0"/>
              <a:t>按钮、</a:t>
            </a:r>
            <a:r>
              <a:rPr lang="en-US" altLang="zh-CN" dirty="0"/>
              <a:t>【</a:t>
            </a:r>
            <a:r>
              <a:rPr lang="zh-CN" altLang="en-US" dirty="0"/>
              <a:t>调试</a:t>
            </a:r>
            <a:r>
              <a:rPr lang="en-US" altLang="zh-CN" dirty="0"/>
              <a:t>】</a:t>
            </a:r>
            <a:r>
              <a:rPr lang="zh-CN" altLang="en-US" dirty="0"/>
              <a:t>按钮、</a:t>
            </a:r>
            <a:r>
              <a:rPr lang="en-US" altLang="zh-CN" dirty="0"/>
              <a:t>【</a:t>
            </a:r>
            <a:r>
              <a:rPr lang="zh-CN" altLang="en-US" dirty="0"/>
              <a:t>覆盖运行</a:t>
            </a:r>
            <a:r>
              <a:rPr lang="en-US" altLang="zh-CN" dirty="0"/>
              <a:t>】</a:t>
            </a:r>
            <a:r>
              <a:rPr lang="zh-CN" altLang="en-US" dirty="0"/>
              <a:t>按钮、</a:t>
            </a:r>
            <a:r>
              <a:rPr lang="en-US" altLang="zh-CN" dirty="0"/>
              <a:t>【</a:t>
            </a:r>
            <a:r>
              <a:rPr lang="zh-CN" altLang="en-US" dirty="0"/>
              <a:t>停止</a:t>
            </a:r>
            <a:r>
              <a:rPr lang="en-US" altLang="zh-CN" dirty="0"/>
              <a:t>】</a:t>
            </a:r>
            <a:r>
              <a:rPr lang="zh-CN" altLang="en-US" dirty="0"/>
              <a:t>按钮、</a:t>
            </a:r>
            <a:r>
              <a:rPr lang="en-US" altLang="zh-CN" dirty="0"/>
              <a:t>【</a:t>
            </a:r>
            <a:r>
              <a:rPr lang="zh-CN" altLang="en-US" dirty="0"/>
              <a:t>位置</a:t>
            </a:r>
            <a:r>
              <a:rPr lang="en-US" altLang="zh-CN" dirty="0"/>
              <a:t>】</a:t>
            </a:r>
            <a:r>
              <a:rPr lang="zh-CN" altLang="en-US" dirty="0"/>
              <a:t>按钮、</a:t>
            </a:r>
            <a:r>
              <a:rPr lang="en-US" altLang="zh-CN" dirty="0"/>
              <a:t>【</a:t>
            </a:r>
            <a:r>
              <a:rPr lang="zh-CN" altLang="en-US" dirty="0"/>
              <a:t>查找</a:t>
            </a:r>
            <a:r>
              <a:rPr lang="en-US" altLang="zh-CN" dirty="0"/>
              <a:t>】</a:t>
            </a:r>
            <a:r>
              <a:rPr lang="zh-CN" altLang="en-US" dirty="0"/>
              <a:t>按钮。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-24680" y="6105052"/>
            <a:ext cx="12216680" cy="762077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48451" y="5670644"/>
            <a:ext cx="2064661" cy="1196485"/>
            <a:chOff x="8969829" y="5239657"/>
            <a:chExt cx="2064661" cy="1397017"/>
          </a:xfrm>
        </p:grpSpPr>
        <p:sp>
          <p:nvSpPr>
            <p:cNvPr id="15" name="矩形 14"/>
            <p:cNvSpPr/>
            <p:nvPr/>
          </p:nvSpPr>
          <p:spPr>
            <a:xfrm>
              <a:off x="10653486" y="5617029"/>
              <a:ext cx="381004" cy="10196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123265" y="6052220"/>
              <a:ext cx="370564" cy="5844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608457" y="5239657"/>
              <a:ext cx="381005" cy="13970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8969829" y="6197696"/>
              <a:ext cx="453576" cy="4389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1.2.1  </a:t>
            </a:r>
            <a:r>
              <a:rPr lang="zh-CN" altLang="en-US" dirty="0"/>
              <a:t>测试</a:t>
            </a:r>
            <a:r>
              <a:rPr lang="en-US" altLang="zh-CN" dirty="0"/>
              <a:t>PyCharm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1873392"/>
            <a:ext cx="11278773" cy="101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zh-CN" altLang="en-US" dirty="0"/>
              <a:t>在开发程序时，需要在代码中添加一些项目开发信息，例如开发人员信息、开发时间、项目或文件名称、开发工具信息、中文编码等。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．设置模板内容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3"/>
          <p:cNvSpPr/>
          <p:nvPr/>
        </p:nvSpPr>
        <p:spPr>
          <a:xfrm flipV="1">
            <a:off x="-2665" y="4675387"/>
            <a:ext cx="12192000" cy="2086513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endParaRPr lang="en-US" dirty="0"/>
          </a:p>
        </p:txBody>
      </p:sp>
      <p:sp>
        <p:nvSpPr>
          <p:cNvPr id="11" name="内容占位符 2"/>
          <p:cNvSpPr txBox="1"/>
          <p:nvPr/>
        </p:nvSpPr>
        <p:spPr>
          <a:xfrm>
            <a:off x="486507" y="2830778"/>
            <a:ext cx="11167013" cy="1921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buFont typeface="+mj-ea"/>
              <a:buAutoNum type="circleNumDbPlain"/>
            </a:pPr>
            <a:r>
              <a:rPr lang="zh-CN" altLang="en-US" dirty="0"/>
              <a:t>在</a:t>
            </a:r>
            <a:r>
              <a:rPr lang="en-US" altLang="zh-CN" dirty="0"/>
              <a:t>【Settings】</a:t>
            </a:r>
            <a:r>
              <a:rPr lang="zh-CN" altLang="en-US" dirty="0"/>
              <a:t>对话框左侧展开“</a:t>
            </a:r>
            <a:r>
              <a:rPr lang="en-US" altLang="zh-CN" dirty="0"/>
              <a:t>Editor”</a:t>
            </a:r>
            <a:r>
              <a:rPr lang="zh-CN" altLang="en-US" dirty="0"/>
              <a:t>选项，然后选择“</a:t>
            </a:r>
            <a:r>
              <a:rPr lang="en-US" altLang="zh-CN" dirty="0"/>
              <a:t>File and Code Templates”</a:t>
            </a:r>
            <a:r>
              <a:rPr lang="zh-CN" altLang="en-US" dirty="0"/>
              <a:t>选项，在对话框右侧选择“</a:t>
            </a:r>
            <a:r>
              <a:rPr lang="en-US" altLang="zh-CN" dirty="0"/>
              <a:t>Python Script”</a:t>
            </a:r>
            <a:r>
              <a:rPr lang="zh-CN" altLang="en-US" dirty="0"/>
              <a:t>，然后对模板内容进行编辑。</a:t>
            </a:r>
            <a:endParaRPr lang="en-US" altLang="zh-CN" dirty="0"/>
          </a:p>
          <a:p>
            <a:pPr marL="457200" indent="-457200" algn="just">
              <a:spcBef>
                <a:spcPts val="600"/>
              </a:spcBef>
              <a:buFont typeface="+mj-ea"/>
              <a:buAutoNum type="circleNumDbPlain"/>
            </a:pPr>
            <a:r>
              <a:rPr lang="zh-CN" altLang="en-US" dirty="0"/>
              <a:t>项目开发信息的通用编辑格式为：</a:t>
            </a:r>
            <a:r>
              <a:rPr lang="en-US" altLang="zh-CN" dirty="0"/>
              <a:t>${&lt;</a:t>
            </a:r>
            <a:r>
              <a:rPr lang="en-US" altLang="zh-CN" dirty="0" err="1"/>
              <a:t>variable_name</a:t>
            </a:r>
            <a:r>
              <a:rPr lang="en-US" altLang="zh-CN" dirty="0"/>
              <a:t>&gt;}</a:t>
            </a:r>
            <a:r>
              <a:rPr lang="zh-CN" altLang="en-US" dirty="0"/>
              <a:t>。</a:t>
            </a:r>
            <a:endParaRPr lang="zh-CN" altLang="en-US" dirty="0"/>
          </a:p>
          <a:p>
            <a:pPr marL="457200" indent="-457200" algn="just">
              <a:spcBef>
                <a:spcPts val="600"/>
              </a:spcBef>
              <a:buFont typeface="+mj-ea"/>
              <a:buAutoNum type="circleNumDbPlain"/>
            </a:pPr>
            <a:r>
              <a:rPr lang="zh-CN" altLang="en-US" dirty="0"/>
              <a:t>参照编辑格式输入以下代码。</a:t>
            </a:r>
            <a:endParaRPr lang="en-US" altLang="zh-CN" dirty="0"/>
          </a:p>
          <a:p>
            <a:pPr marL="457200" indent="-457200" algn="just">
              <a:spcBef>
                <a:spcPts val="600"/>
              </a:spcBef>
              <a:buFont typeface="+mj-ea"/>
              <a:buAutoNum type="circleNumDbPlain"/>
            </a:pPr>
            <a:endParaRPr lang="en-US" altLang="zh-CN" dirty="0"/>
          </a:p>
          <a:p>
            <a:pPr marL="457200" indent="-457200" algn="just">
              <a:spcBef>
                <a:spcPts val="600"/>
              </a:spcBef>
              <a:buFont typeface="+mj-ea"/>
              <a:buAutoNum type="circleNumDbPlain"/>
            </a:pPr>
            <a:endParaRPr lang="en-US" altLang="zh-CN" dirty="0"/>
          </a:p>
          <a:p>
            <a:pPr marL="457200" indent="-457200" algn="just">
              <a:spcBef>
                <a:spcPts val="600"/>
              </a:spcBef>
              <a:buFont typeface="+mj-ea"/>
              <a:buAutoNum type="circleNumDbPlain"/>
            </a:pPr>
            <a:endParaRPr lang="en-US" altLang="zh-CN" dirty="0"/>
          </a:p>
          <a:p>
            <a:pPr marL="457200" indent="-457200" algn="just">
              <a:spcBef>
                <a:spcPts val="600"/>
              </a:spcBef>
              <a:buFont typeface="+mj-ea"/>
              <a:buAutoNum type="circleNumDbPlain"/>
            </a:pPr>
            <a:endParaRPr lang="zh-CN" altLang="en-US" dirty="0"/>
          </a:p>
        </p:txBody>
      </p:sp>
      <p:sp>
        <p:nvSpPr>
          <p:cNvPr id="12" name="内容占位符 2"/>
          <p:cNvSpPr txBox="1"/>
          <p:nvPr/>
        </p:nvSpPr>
        <p:spPr>
          <a:xfrm>
            <a:off x="1007643" y="4784535"/>
            <a:ext cx="3930117" cy="18506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# </a:t>
            </a:r>
            <a:r>
              <a:rPr lang="zh-CN" altLang="en-US" sz="1800" dirty="0">
                <a:solidFill>
                  <a:schemeClr val="bg1"/>
                </a:solidFill>
              </a:rPr>
              <a:t>开发人员：</a:t>
            </a:r>
            <a:r>
              <a:rPr lang="en-US" altLang="zh-CN" sz="1800" dirty="0">
                <a:solidFill>
                  <a:schemeClr val="bg1"/>
                </a:solidFill>
              </a:rPr>
              <a:t>${USER}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# </a:t>
            </a:r>
            <a:r>
              <a:rPr lang="zh-CN" altLang="en-US" sz="1800" dirty="0">
                <a:solidFill>
                  <a:schemeClr val="bg1"/>
                </a:solidFill>
              </a:rPr>
              <a:t>开发时间：</a:t>
            </a:r>
            <a:r>
              <a:rPr lang="en-US" altLang="zh-CN" sz="1800" dirty="0">
                <a:solidFill>
                  <a:schemeClr val="bg1"/>
                </a:solidFill>
              </a:rPr>
              <a:t>${DATE}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# </a:t>
            </a:r>
            <a:r>
              <a:rPr lang="zh-CN" altLang="en-US" sz="1800" dirty="0">
                <a:solidFill>
                  <a:schemeClr val="bg1"/>
                </a:solidFill>
              </a:rPr>
              <a:t>文件名称：</a:t>
            </a:r>
            <a:r>
              <a:rPr lang="en-US" altLang="zh-CN" sz="1800" dirty="0">
                <a:solidFill>
                  <a:schemeClr val="bg1"/>
                </a:solidFill>
              </a:rPr>
              <a:t>${NAME}.</a:t>
            </a:r>
            <a:r>
              <a:rPr lang="en-US" altLang="zh-CN" sz="1800" dirty="0" err="1">
                <a:solidFill>
                  <a:schemeClr val="bg1"/>
                </a:solidFill>
              </a:rPr>
              <a:t>py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# </a:t>
            </a:r>
            <a:r>
              <a:rPr lang="zh-CN" altLang="en-US" sz="1800" dirty="0">
                <a:solidFill>
                  <a:schemeClr val="bg1"/>
                </a:solidFill>
              </a:rPr>
              <a:t>开发工具：</a:t>
            </a:r>
            <a:r>
              <a:rPr lang="en-US" altLang="zh-CN" sz="1800" dirty="0">
                <a:solidFill>
                  <a:schemeClr val="bg1"/>
                </a:solidFill>
              </a:rPr>
              <a:t>${PRODUCT_NAME}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# coding:UTF-8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1.2.1  </a:t>
            </a:r>
            <a:r>
              <a:rPr lang="zh-CN" altLang="en-US" dirty="0"/>
              <a:t>测试</a:t>
            </a:r>
            <a:r>
              <a:rPr lang="en-US" altLang="zh-CN" dirty="0"/>
              <a:t>PyCharm</a:t>
            </a:r>
            <a:r>
              <a:rPr lang="zh-CN" altLang="en-US" dirty="0"/>
              <a:t>开发环境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8" y="1118876"/>
            <a:ext cx="4766212" cy="1532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zh-CN" altLang="en-US" dirty="0"/>
              <a:t>其中</a:t>
            </a:r>
            <a:r>
              <a:rPr lang="en-US" altLang="zh-CN" dirty="0"/>
              <a:t>${USER}</a:t>
            </a:r>
            <a:r>
              <a:rPr lang="zh-CN" altLang="en-US" dirty="0"/>
              <a:t>表示当前系统用户名称，</a:t>
            </a:r>
            <a:r>
              <a:rPr lang="en-US" altLang="zh-CN" dirty="0"/>
              <a:t>${DATE}</a:t>
            </a:r>
            <a:r>
              <a:rPr lang="zh-CN" altLang="en-US" dirty="0"/>
              <a:t>表示当前开发时间，</a:t>
            </a:r>
            <a:r>
              <a:rPr lang="en-US" altLang="zh-CN" dirty="0"/>
              <a:t>${NAME}</a:t>
            </a:r>
            <a:r>
              <a:rPr lang="zh-CN" altLang="en-US" dirty="0"/>
              <a:t>表示文件名称，</a:t>
            </a:r>
            <a:r>
              <a:rPr lang="en-US" altLang="zh-CN" dirty="0"/>
              <a:t>${PRODUCT_NAME}</a:t>
            </a:r>
            <a:r>
              <a:rPr lang="zh-CN" altLang="en-US" dirty="0"/>
              <a:t>表示开发工具，</a:t>
            </a:r>
            <a:r>
              <a:rPr lang="en-US" altLang="zh-CN" dirty="0"/>
              <a:t>UTF-8</a:t>
            </a:r>
            <a:r>
              <a:rPr lang="zh-CN" altLang="en-US" dirty="0"/>
              <a:t>表示中文编码格式。</a:t>
            </a:r>
            <a:endParaRPr lang="zh-CN" altLang="en-US" dirty="0"/>
          </a:p>
        </p:txBody>
      </p:sp>
      <p:sp>
        <p:nvSpPr>
          <p:cNvPr id="14" name="Rectangle 3"/>
          <p:cNvSpPr/>
          <p:nvPr/>
        </p:nvSpPr>
        <p:spPr>
          <a:xfrm>
            <a:off x="-2665" y="4602480"/>
            <a:ext cx="12192000" cy="2270162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endParaRPr lang="en-US" dirty="0"/>
          </a:p>
        </p:txBody>
      </p:sp>
      <p:sp>
        <p:nvSpPr>
          <p:cNvPr id="11" name="内容占位符 2"/>
          <p:cNvSpPr txBox="1"/>
          <p:nvPr/>
        </p:nvSpPr>
        <p:spPr>
          <a:xfrm>
            <a:off x="486508" y="2753619"/>
            <a:ext cx="4766212" cy="142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buFont typeface="+mj-ea"/>
              <a:buAutoNum type="circleNumDbPlain" startAt="4"/>
            </a:pPr>
            <a:r>
              <a:rPr lang="zh-CN" altLang="en-US" dirty="0"/>
              <a:t>选择“</a:t>
            </a:r>
            <a:r>
              <a:rPr lang="en-US" altLang="zh-CN" dirty="0"/>
              <a:t>Enable Live Templates”</a:t>
            </a:r>
            <a:r>
              <a:rPr lang="zh-CN" altLang="en-US" dirty="0"/>
              <a:t>复选框，如图</a:t>
            </a:r>
            <a:r>
              <a:rPr lang="en-US" altLang="zh-CN" dirty="0"/>
              <a:t>1-29</a:t>
            </a:r>
            <a:r>
              <a:rPr lang="zh-CN" altLang="en-US" dirty="0"/>
              <a:t>所示。激活模板，单击</a:t>
            </a:r>
            <a:r>
              <a:rPr lang="en-US" altLang="zh-CN" dirty="0"/>
              <a:t>【OK】</a:t>
            </a:r>
            <a:r>
              <a:rPr lang="zh-CN" altLang="en-US" dirty="0"/>
              <a:t>按钮确认应用模板。</a:t>
            </a:r>
            <a:endParaRPr lang="zh-CN" altLang="en-US" dirty="0"/>
          </a:p>
        </p:txBody>
      </p:sp>
      <p:pic>
        <p:nvPicPr>
          <p:cNvPr id="23554" name="图片 3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11" y="1265378"/>
            <a:ext cx="6243342" cy="485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6820449" y="6293823"/>
            <a:ext cx="4006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图</a:t>
            </a:r>
            <a:r>
              <a:rPr lang="en-US" altLang="zh-CN" sz="1400" dirty="0">
                <a:solidFill>
                  <a:schemeClr val="bg1"/>
                </a:solidFill>
              </a:rPr>
              <a:t>1-29  </a:t>
            </a:r>
            <a:r>
              <a:rPr lang="zh-CN" altLang="en-US" sz="1400" dirty="0">
                <a:solidFill>
                  <a:schemeClr val="bg1"/>
                </a:solidFill>
              </a:rPr>
              <a:t>选择“</a:t>
            </a:r>
            <a:r>
              <a:rPr lang="en-US" altLang="zh-CN" sz="1400" dirty="0">
                <a:solidFill>
                  <a:schemeClr val="bg1"/>
                </a:solidFill>
              </a:rPr>
              <a:t>Enable Live Templates”</a:t>
            </a:r>
            <a:r>
              <a:rPr lang="zh-CN" altLang="en-US" sz="1400" dirty="0">
                <a:solidFill>
                  <a:schemeClr val="bg1"/>
                </a:solidFill>
              </a:rPr>
              <a:t>复选框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1.2.2  </a:t>
            </a:r>
            <a:r>
              <a:rPr lang="zh-CN" altLang="en-US" dirty="0"/>
              <a:t>编写简单的</a:t>
            </a:r>
            <a:r>
              <a:rPr lang="en-US" altLang="zh-CN" dirty="0"/>
              <a:t>Python</a:t>
            </a:r>
            <a:r>
              <a:rPr lang="zh-CN" altLang="en-US" dirty="0"/>
              <a:t>程序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1794722"/>
            <a:ext cx="5751733" cy="228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）在</a:t>
            </a:r>
            <a:r>
              <a:rPr lang="en-US" altLang="zh-CN" dirty="0"/>
              <a:t>PyCharm</a:t>
            </a:r>
            <a:r>
              <a:rPr lang="zh-CN" altLang="en-US" dirty="0"/>
              <a:t>主窗口右键单击已建好的</a:t>
            </a:r>
            <a:r>
              <a:rPr lang="en-US" altLang="zh-CN" dirty="0"/>
              <a:t>PyCharm</a:t>
            </a:r>
            <a:r>
              <a:rPr lang="zh-CN" altLang="en-US" dirty="0"/>
              <a:t>项目“</a:t>
            </a:r>
            <a:r>
              <a:rPr lang="en-US" altLang="zh-CN" dirty="0"/>
              <a:t>Test”</a:t>
            </a:r>
            <a:r>
              <a:rPr lang="zh-CN" altLang="en-US" dirty="0"/>
              <a:t>，在弹出的快捷菜单中选择</a:t>
            </a:r>
            <a:r>
              <a:rPr lang="en-US" altLang="zh-CN" dirty="0"/>
              <a:t>【New】-【Python File】</a:t>
            </a:r>
            <a:r>
              <a:rPr lang="zh-CN" altLang="en-US" dirty="0"/>
              <a:t>，如图</a:t>
            </a:r>
            <a:r>
              <a:rPr lang="en-US" altLang="zh-CN" dirty="0"/>
              <a:t>1-30</a:t>
            </a:r>
            <a:r>
              <a:rPr lang="zh-CN" altLang="en-US" dirty="0"/>
              <a:t>所示。</a:t>
            </a:r>
            <a:endParaRPr lang="en-US" altLang="zh-CN" dirty="0"/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）在打开的</a:t>
            </a:r>
            <a:r>
              <a:rPr lang="en-US" altLang="zh-CN" dirty="0"/>
              <a:t>【New Python file】</a:t>
            </a:r>
            <a:r>
              <a:rPr lang="zh-CN" altLang="en-US" dirty="0"/>
              <a:t>对话框中输入</a:t>
            </a:r>
            <a:r>
              <a:rPr lang="en-US" altLang="zh-CN" dirty="0"/>
              <a:t>Python</a:t>
            </a:r>
            <a:r>
              <a:rPr lang="zh-CN" altLang="en-US" dirty="0"/>
              <a:t>文件名“</a:t>
            </a:r>
            <a:r>
              <a:rPr lang="en-US" altLang="zh-CN" dirty="0"/>
              <a:t>test01”</a:t>
            </a:r>
            <a:r>
              <a:rPr lang="zh-CN" altLang="en-US" dirty="0"/>
              <a:t>，如图</a:t>
            </a:r>
            <a:r>
              <a:rPr lang="en-US" altLang="zh-CN" dirty="0"/>
              <a:t>1-31</a:t>
            </a:r>
            <a:r>
              <a:rPr lang="zh-CN" altLang="en-US" dirty="0"/>
              <a:t>所示。</a:t>
            </a:r>
            <a:endParaRPr lang="en-US" altLang="zh-CN" dirty="0"/>
          </a:p>
        </p:txBody>
      </p:sp>
      <p:sp>
        <p:nvSpPr>
          <p:cNvPr id="20" name="矩形 19"/>
          <p:cNvSpPr/>
          <p:nvPr/>
        </p:nvSpPr>
        <p:spPr>
          <a:xfrm>
            <a:off x="6873606" y="6393508"/>
            <a:ext cx="4441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1-30  </a:t>
            </a:r>
            <a:r>
              <a:rPr lang="zh-CN" altLang="en-US" sz="1400" dirty="0"/>
              <a:t>在快捷菜单中选择</a:t>
            </a:r>
            <a:r>
              <a:rPr lang="en-US" altLang="zh-CN" sz="1400" dirty="0"/>
              <a:t>【New】-【Python File】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．新建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程序文件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8" name="图片 2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80" y="1855682"/>
            <a:ext cx="4978400" cy="44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694226" y="6393508"/>
            <a:ext cx="3073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1-31 【New Python file】</a:t>
            </a:r>
            <a:r>
              <a:rPr lang="zh-CN" altLang="en-US" sz="1400" dirty="0"/>
              <a:t>对话框</a:t>
            </a:r>
            <a:endParaRPr lang="zh-CN" altLang="en-US" sz="1400" dirty="0"/>
          </a:p>
        </p:txBody>
      </p:sp>
      <p:pic>
        <p:nvPicPr>
          <p:cNvPr id="24579" name="图片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684" r="682" b="684"/>
          <a:stretch>
            <a:fillRect/>
          </a:stretch>
        </p:blipFill>
        <p:spPr bwMode="auto">
          <a:xfrm>
            <a:off x="935541" y="4221379"/>
            <a:ext cx="4978400" cy="1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421120" y="5516880"/>
            <a:ext cx="5415280" cy="396240"/>
          </a:xfrm>
          <a:prstGeom prst="rect">
            <a:avLst/>
          </a:prstGeom>
          <a:solidFill>
            <a:srgbClr val="A57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1.2.2  </a:t>
            </a:r>
            <a:r>
              <a:rPr lang="zh-CN" altLang="en-US" dirty="0"/>
              <a:t>编写简单的</a:t>
            </a:r>
            <a:r>
              <a:rPr lang="en-US" altLang="zh-CN" dirty="0"/>
              <a:t>Python</a:t>
            </a:r>
            <a:r>
              <a:rPr lang="zh-CN" altLang="en-US" dirty="0"/>
              <a:t>程序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509180" y="1243500"/>
            <a:ext cx="5632166" cy="160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然后双击“</a:t>
            </a:r>
            <a:r>
              <a:rPr lang="en-US" altLang="zh-CN" dirty="0"/>
              <a:t>Python file”</a:t>
            </a:r>
            <a:r>
              <a:rPr lang="zh-CN" altLang="en-US" dirty="0"/>
              <a:t>选项，完成</a:t>
            </a:r>
            <a:r>
              <a:rPr lang="en-US" altLang="zh-CN" dirty="0"/>
              <a:t>Python</a:t>
            </a:r>
            <a:r>
              <a:rPr lang="zh-CN" altLang="en-US" dirty="0"/>
              <a:t>程序文件的新建任务，刚才编写的模板内容将自动添加到代码编辑窗口，如图</a:t>
            </a:r>
            <a:r>
              <a:rPr lang="en-US" altLang="zh-CN" dirty="0"/>
              <a:t>1-32</a:t>
            </a:r>
            <a:r>
              <a:rPr lang="zh-CN" altLang="en-US" dirty="0"/>
              <a:t>所示。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782537" y="6435381"/>
            <a:ext cx="3447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1-33  </a:t>
            </a:r>
            <a:r>
              <a:rPr lang="zh-CN" altLang="en-US" sz="1400" dirty="0"/>
              <a:t>创建的</a:t>
            </a:r>
            <a:r>
              <a:rPr lang="en-US" altLang="zh-CN" sz="1400" dirty="0"/>
              <a:t>Python</a:t>
            </a:r>
            <a:r>
              <a:rPr lang="zh-CN" altLang="en-US" sz="1400" dirty="0"/>
              <a:t>文件与输入的代码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6973377" y="4170875"/>
            <a:ext cx="4341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1-32  </a:t>
            </a:r>
            <a:r>
              <a:rPr lang="zh-CN" altLang="en-US" sz="1400" dirty="0"/>
              <a:t>新建的</a:t>
            </a:r>
            <a:r>
              <a:rPr lang="en-US" altLang="zh-CN" sz="1400" dirty="0"/>
              <a:t>test01.py</a:t>
            </a:r>
            <a:r>
              <a:rPr lang="zh-CN" altLang="en-US" sz="1400" dirty="0"/>
              <a:t>文件和自动添加的模板内容</a:t>
            </a:r>
            <a:endParaRPr lang="zh-CN" altLang="en-US" sz="1400" dirty="0"/>
          </a:p>
        </p:txBody>
      </p:sp>
      <p:pic>
        <p:nvPicPr>
          <p:cNvPr id="25602" name="图片 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10" y="1366236"/>
            <a:ext cx="5632166" cy="277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/>
          <p:cNvSpPr txBox="1"/>
          <p:nvPr/>
        </p:nvSpPr>
        <p:spPr>
          <a:xfrm>
            <a:off x="6301610" y="4735064"/>
            <a:ext cx="5632166" cy="1790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在新建文件</a:t>
            </a:r>
            <a:r>
              <a:rPr lang="en-US" altLang="zh-CN" dirty="0"/>
              <a:t>test01.py</a:t>
            </a:r>
            <a:r>
              <a:rPr lang="zh-CN" altLang="en-US" dirty="0"/>
              <a:t>的代码编辑窗口已有模板注释内容下面输入以下代码。</a:t>
            </a:r>
            <a:endParaRPr lang="zh-CN" altLang="en-US" dirty="0"/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dirty="0">
                <a:solidFill>
                  <a:schemeClr val="bg1"/>
                </a:solidFill>
              </a:rPr>
              <a:t>print("Happy to learn Python Programming")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创建的</a:t>
            </a:r>
            <a:r>
              <a:rPr lang="en-US" altLang="zh-CN" dirty="0"/>
              <a:t>Python</a:t>
            </a:r>
            <a:r>
              <a:rPr lang="zh-CN" altLang="en-US" dirty="0"/>
              <a:t>文件与输入的代码如图</a:t>
            </a:r>
            <a:r>
              <a:rPr lang="en-US" altLang="zh-CN" dirty="0"/>
              <a:t>1-33</a:t>
            </a:r>
            <a:r>
              <a:rPr lang="zh-CN" altLang="en-US" dirty="0"/>
              <a:t>所示。</a:t>
            </a:r>
            <a:endParaRPr lang="zh-CN" altLang="en-US" dirty="0"/>
          </a:p>
        </p:txBody>
      </p:sp>
      <p:pic>
        <p:nvPicPr>
          <p:cNvPr id="25603" name="图片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0" y="3549790"/>
            <a:ext cx="5636366" cy="277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0" y="3023499"/>
            <a:ext cx="6141346" cy="10656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62078" y="2841593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．编写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程序代码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01610" y="4592320"/>
            <a:ext cx="5632166" cy="0"/>
          </a:xfrm>
          <a:prstGeom prst="line">
            <a:avLst/>
          </a:prstGeom>
          <a:ln w="38100">
            <a:solidFill>
              <a:srgbClr val="FF6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1.2.2  </a:t>
            </a:r>
            <a:r>
              <a:rPr lang="zh-CN" altLang="en-US" dirty="0"/>
              <a:t>编写简单的</a:t>
            </a:r>
            <a:r>
              <a:rPr lang="en-US" altLang="zh-CN" dirty="0"/>
              <a:t>Python</a:t>
            </a:r>
            <a:r>
              <a:rPr lang="zh-CN" altLang="en-US" dirty="0"/>
              <a:t>程序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1794722"/>
            <a:ext cx="11431173" cy="91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在</a:t>
            </a:r>
            <a:r>
              <a:rPr lang="en-US" altLang="zh-CN" dirty="0"/>
              <a:t>PyCharm</a:t>
            </a:r>
            <a:r>
              <a:rPr lang="zh-CN" altLang="en-US" dirty="0"/>
              <a:t>主窗口选择</a:t>
            </a:r>
            <a:r>
              <a:rPr lang="en-US" altLang="zh-CN" dirty="0"/>
              <a:t>【File】</a:t>
            </a:r>
            <a:r>
              <a:rPr lang="zh-CN" altLang="en-US" dirty="0"/>
              <a:t>菜单，在弹出的下拉菜单中选择</a:t>
            </a:r>
            <a:r>
              <a:rPr lang="en-US" altLang="zh-CN" dirty="0"/>
              <a:t>【Save All】</a:t>
            </a:r>
            <a:r>
              <a:rPr lang="zh-CN" altLang="en-US" dirty="0"/>
              <a:t>，保存新编写的程序或者对代码的修改。也可以直接单击工具栏中的</a:t>
            </a:r>
            <a:r>
              <a:rPr lang="en-US" altLang="zh-CN" dirty="0"/>
              <a:t>【</a:t>
            </a:r>
            <a:r>
              <a:rPr lang="zh-CN" altLang="en-US" dirty="0"/>
              <a:t>保存</a:t>
            </a:r>
            <a:r>
              <a:rPr lang="en-US" altLang="zh-CN" dirty="0"/>
              <a:t>】</a:t>
            </a:r>
            <a:r>
              <a:rPr lang="zh-CN" altLang="en-US" dirty="0"/>
              <a:t>按钮 ，保存程序文件。</a:t>
            </a:r>
            <a:endParaRPr lang="en-US" altLang="zh-CN" dirty="0"/>
          </a:p>
        </p:txBody>
      </p:sp>
      <p:sp>
        <p:nvSpPr>
          <p:cNvPr id="20" name="矩形 19"/>
          <p:cNvSpPr/>
          <p:nvPr/>
        </p:nvSpPr>
        <p:spPr>
          <a:xfrm>
            <a:off x="7822764" y="6499952"/>
            <a:ext cx="3050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1-34  </a:t>
            </a:r>
            <a:r>
              <a:rPr lang="zh-CN" altLang="en-US" sz="1400" dirty="0"/>
              <a:t>在下拉菜单中选择</a:t>
            </a:r>
            <a:r>
              <a:rPr lang="en-US" altLang="zh-CN" sz="1400" dirty="0"/>
              <a:t>【Run】 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．保存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程序文件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79514" y="6499952"/>
            <a:ext cx="4067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1-35  </a:t>
            </a:r>
            <a:r>
              <a:rPr lang="zh-CN" altLang="en-US" sz="1400" dirty="0"/>
              <a:t>在</a:t>
            </a:r>
            <a:r>
              <a:rPr lang="en-US" altLang="zh-CN" sz="1400" dirty="0"/>
              <a:t>【Run】</a:t>
            </a:r>
            <a:r>
              <a:rPr lang="zh-CN" altLang="en-US" sz="1400" dirty="0"/>
              <a:t>对话框中选择“</a:t>
            </a:r>
            <a:r>
              <a:rPr lang="en-US" altLang="zh-CN" sz="1400" dirty="0"/>
              <a:t>test01”</a:t>
            </a:r>
            <a:r>
              <a:rPr lang="zh-CN" altLang="en-US" sz="1400" dirty="0"/>
              <a:t>选项</a:t>
            </a:r>
            <a:endParaRPr lang="zh-CN" altLang="en-US" sz="1400" dirty="0"/>
          </a:p>
        </p:txBody>
      </p:sp>
      <p:sp>
        <p:nvSpPr>
          <p:cNvPr id="11" name="内容占位符 2"/>
          <p:cNvSpPr txBox="1"/>
          <p:nvPr/>
        </p:nvSpPr>
        <p:spPr>
          <a:xfrm>
            <a:off x="486507" y="3585426"/>
            <a:ext cx="6015893" cy="101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在</a:t>
            </a:r>
            <a:r>
              <a:rPr lang="en-US" altLang="zh-CN" dirty="0"/>
              <a:t>PyCharm</a:t>
            </a:r>
            <a:r>
              <a:rPr lang="zh-CN" altLang="en-US" dirty="0"/>
              <a:t>主窗口选择</a:t>
            </a:r>
            <a:r>
              <a:rPr lang="en-US" altLang="zh-CN" dirty="0"/>
              <a:t>【Run】</a:t>
            </a:r>
            <a:r>
              <a:rPr lang="zh-CN" altLang="en-US" dirty="0"/>
              <a:t>菜单，在弹出的下拉菜单中选择</a:t>
            </a:r>
            <a:r>
              <a:rPr lang="en-US" altLang="zh-CN" dirty="0"/>
              <a:t>【Run】</a:t>
            </a:r>
            <a:r>
              <a:rPr lang="zh-CN" altLang="en-US" dirty="0"/>
              <a:t>，如图</a:t>
            </a:r>
            <a:r>
              <a:rPr lang="en-US" altLang="zh-CN" dirty="0"/>
              <a:t>1-34</a:t>
            </a:r>
            <a:r>
              <a:rPr lang="zh-CN" altLang="en-US" dirty="0"/>
              <a:t>所示。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7236" y="3194370"/>
            <a:ext cx="6414044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9314" y="3012464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．运行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6" name="图片 2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26" y="3012464"/>
            <a:ext cx="4441152" cy="33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49" y="4602803"/>
            <a:ext cx="3124198" cy="174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/>
          <p:cNvSpPr txBox="1"/>
          <p:nvPr/>
        </p:nvSpPr>
        <p:spPr>
          <a:xfrm>
            <a:off x="486507" y="4455738"/>
            <a:ext cx="2693463" cy="2015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在弹出的</a:t>
            </a:r>
            <a:r>
              <a:rPr lang="en-US" altLang="zh-CN" dirty="0"/>
              <a:t>【Run】</a:t>
            </a:r>
            <a:r>
              <a:rPr lang="zh-CN" altLang="en-US" dirty="0"/>
              <a:t>对话框中选择“</a:t>
            </a:r>
            <a:r>
              <a:rPr lang="en-US" altLang="zh-CN" dirty="0"/>
              <a:t>test01”</a:t>
            </a:r>
            <a:r>
              <a:rPr lang="zh-CN" altLang="en-US" dirty="0"/>
              <a:t>选项，如图</a:t>
            </a:r>
            <a:r>
              <a:rPr lang="en-US" altLang="zh-CN" dirty="0"/>
              <a:t>1-35</a:t>
            </a:r>
            <a:r>
              <a:rPr lang="zh-CN" altLang="en-US" dirty="0"/>
              <a:t>所示。程序文件</a:t>
            </a:r>
            <a:r>
              <a:rPr lang="en-US" altLang="zh-CN" dirty="0"/>
              <a:t>test01.py</a:t>
            </a:r>
            <a:r>
              <a:rPr lang="zh-CN" altLang="en-US" dirty="0"/>
              <a:t>开始运行。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1.2.2  </a:t>
            </a:r>
            <a:r>
              <a:rPr lang="zh-CN" altLang="en-US" dirty="0"/>
              <a:t>编写简单的</a:t>
            </a:r>
            <a:r>
              <a:rPr lang="en-US" altLang="zh-CN" dirty="0"/>
              <a:t>Python</a:t>
            </a:r>
            <a:r>
              <a:rPr lang="zh-CN" altLang="en-US" dirty="0"/>
              <a:t>程序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380413" y="1083522"/>
            <a:ext cx="11431173" cy="5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如果编写的代码没有错误，将显示图</a:t>
            </a:r>
            <a:r>
              <a:rPr lang="en-US" altLang="zh-CN" dirty="0"/>
              <a:t>1-36</a:t>
            </a:r>
            <a:r>
              <a:rPr lang="zh-CN" altLang="en-US" dirty="0"/>
              <a:t>所示的运行结果。</a:t>
            </a:r>
            <a:endParaRPr lang="en-US" altLang="zh-CN" dirty="0"/>
          </a:p>
        </p:txBody>
      </p:sp>
      <p:sp>
        <p:nvSpPr>
          <p:cNvPr id="20" name="矩形 19"/>
          <p:cNvSpPr/>
          <p:nvPr/>
        </p:nvSpPr>
        <p:spPr>
          <a:xfrm>
            <a:off x="4506315" y="6296752"/>
            <a:ext cx="3872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1-36  Python</a:t>
            </a:r>
            <a:r>
              <a:rPr lang="zh-CN" altLang="en-US" sz="1400" dirty="0"/>
              <a:t>程序文件</a:t>
            </a:r>
            <a:r>
              <a:rPr lang="en-US" altLang="zh-CN" sz="1400" dirty="0"/>
              <a:t>test01.py</a:t>
            </a:r>
            <a:r>
              <a:rPr lang="zh-CN" altLang="en-US" sz="1400" dirty="0"/>
              <a:t>的运行结果</a:t>
            </a:r>
            <a:endParaRPr lang="zh-CN" altLang="en-US" sz="1400" dirty="0"/>
          </a:p>
        </p:txBody>
      </p:sp>
      <p:pic>
        <p:nvPicPr>
          <p:cNvPr id="27650" name="图片 3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49" y="1802118"/>
            <a:ext cx="8246746" cy="43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/>
          <p:nvPr/>
        </p:nvSpPr>
        <p:spPr>
          <a:xfrm>
            <a:off x="-2665" y="6685280"/>
            <a:ext cx="12192000" cy="187362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1.2.2  </a:t>
            </a:r>
            <a:r>
              <a:rPr lang="zh-CN" altLang="en-US" dirty="0"/>
              <a:t>编写简单的</a:t>
            </a:r>
            <a:r>
              <a:rPr lang="en-US" altLang="zh-CN" dirty="0"/>
              <a:t>Python</a:t>
            </a:r>
            <a:r>
              <a:rPr lang="zh-CN" altLang="en-US" dirty="0"/>
              <a:t>程序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86507" y="1794722"/>
            <a:ext cx="5278707" cy="2340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在</a:t>
            </a:r>
            <a:r>
              <a:rPr lang="en-US" altLang="zh-CN" dirty="0"/>
              <a:t>PyCharm</a:t>
            </a:r>
            <a:r>
              <a:rPr lang="zh-CN" altLang="en-US" dirty="0"/>
              <a:t>主窗口选择</a:t>
            </a:r>
            <a:r>
              <a:rPr lang="en-US" altLang="zh-CN" dirty="0"/>
              <a:t>【File】</a:t>
            </a:r>
            <a:r>
              <a:rPr lang="zh-CN" altLang="en-US" dirty="0"/>
              <a:t>菜单，在弹出的下拉菜单中选择</a:t>
            </a:r>
            <a:r>
              <a:rPr lang="en-US" altLang="zh-CN" dirty="0"/>
              <a:t>【Close Project】</a:t>
            </a:r>
            <a:r>
              <a:rPr lang="zh-CN" altLang="en-US" dirty="0"/>
              <a:t>，关闭当前</a:t>
            </a:r>
            <a:r>
              <a:rPr lang="en-US" altLang="zh-CN" dirty="0"/>
              <a:t>PyCharm</a:t>
            </a:r>
            <a:r>
              <a:rPr lang="zh-CN" altLang="en-US" dirty="0"/>
              <a:t>项目，此时</a:t>
            </a:r>
            <a:r>
              <a:rPr lang="en-US" altLang="zh-CN" dirty="0"/>
              <a:t>PyCharm</a:t>
            </a:r>
            <a:r>
              <a:rPr lang="zh-CN" altLang="en-US" dirty="0"/>
              <a:t>主窗口也被一同关闭，同时显示图</a:t>
            </a:r>
            <a:r>
              <a:rPr lang="en-US" altLang="zh-CN" dirty="0"/>
              <a:t>1-37</a:t>
            </a:r>
            <a:r>
              <a:rPr lang="zh-CN" altLang="en-US" dirty="0"/>
              <a:t>所示的欢迎界面。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．关闭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PyCharm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4" name="图片 4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568" r="565" b="568"/>
          <a:stretch>
            <a:fillRect/>
          </a:stretch>
        </p:blipFill>
        <p:spPr bwMode="auto">
          <a:xfrm>
            <a:off x="6263886" y="1905024"/>
            <a:ext cx="5278707" cy="363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5791994"/>
            <a:ext cx="12209236" cy="1067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49407" y="4673443"/>
            <a:ext cx="2446643" cy="2184557"/>
            <a:chOff x="31221" y="6015404"/>
            <a:chExt cx="2446643" cy="844184"/>
          </a:xfrm>
        </p:grpSpPr>
        <p:sp>
          <p:nvSpPr>
            <p:cNvPr id="18" name="矩形 17"/>
            <p:cNvSpPr/>
            <p:nvPr/>
          </p:nvSpPr>
          <p:spPr bwMode="auto">
            <a:xfrm>
              <a:off x="31221" y="6015404"/>
              <a:ext cx="1161143" cy="844184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386649" y="6015404"/>
              <a:ext cx="699777" cy="844184"/>
            </a:xfrm>
            <a:prstGeom prst="rect">
              <a:avLst/>
            </a:prstGeom>
            <a:solidFill>
              <a:srgbClr val="FF99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2251911" y="6015404"/>
              <a:ext cx="225953" cy="844184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628059" y="6012332"/>
            <a:ext cx="1582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1-37  </a:t>
            </a:r>
            <a:r>
              <a:rPr lang="zh-CN" altLang="en-US" sz="1400" dirty="0"/>
              <a:t>欢迎界面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1.1.1  </a:t>
            </a:r>
            <a:r>
              <a:rPr lang="zh-CN" altLang="en-US" dirty="0"/>
              <a:t>搭建</a:t>
            </a:r>
            <a:r>
              <a:rPr lang="en-US" altLang="zh-CN" dirty="0"/>
              <a:t>Python</a:t>
            </a:r>
            <a:r>
              <a:rPr lang="zh-CN" altLang="en-US" dirty="0"/>
              <a:t>开发环境</a:t>
            </a:r>
            <a:endParaRPr lang="en-US" altLang="zh-CN" dirty="0"/>
          </a:p>
        </p:txBody>
      </p:sp>
      <p:sp>
        <p:nvSpPr>
          <p:cNvPr id="18" name="矩形 17"/>
          <p:cNvSpPr/>
          <p:nvPr/>
        </p:nvSpPr>
        <p:spPr>
          <a:xfrm>
            <a:off x="2421145" y="5636842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图</a:t>
            </a:r>
            <a:r>
              <a:rPr lang="en-US" altLang="zh-CN" dirty="0">
                <a:solidFill>
                  <a:schemeClr val="bg1"/>
                </a:solidFill>
              </a:rPr>
              <a:t>1-1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71569" y="1846965"/>
            <a:ext cx="8911748" cy="38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参考电子活页</a:t>
            </a:r>
            <a:r>
              <a:rPr lang="en-US" altLang="zh-CN" sz="1600" dirty="0"/>
              <a:t>1-4</a:t>
            </a:r>
            <a:r>
              <a:rPr lang="zh-CN" altLang="en-US" sz="1600" dirty="0"/>
              <a:t>介绍的方法，正确下载与安装</a:t>
            </a:r>
            <a:r>
              <a:rPr lang="en-US" altLang="zh-CN" sz="1600" dirty="0"/>
              <a:t>Python</a:t>
            </a:r>
            <a:r>
              <a:rPr lang="zh-CN" altLang="en-US" sz="1600" dirty="0"/>
              <a:t>。</a:t>
            </a:r>
            <a:endParaRPr lang="zh-CN" altLang="en-US" sz="1600" dirty="0"/>
          </a:p>
        </p:txBody>
      </p:sp>
      <p:sp>
        <p:nvSpPr>
          <p:cNvPr id="35" name="矩形 34"/>
          <p:cNvSpPr/>
          <p:nvPr/>
        </p:nvSpPr>
        <p:spPr>
          <a:xfrm>
            <a:off x="0" y="6319868"/>
            <a:ext cx="12209236" cy="539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9718215" y="6376340"/>
            <a:ext cx="2446643" cy="426776"/>
            <a:chOff x="31221" y="6015404"/>
            <a:chExt cx="2446643" cy="844184"/>
          </a:xfrm>
        </p:grpSpPr>
        <p:sp>
          <p:nvSpPr>
            <p:cNvPr id="37" name="矩形 36"/>
            <p:cNvSpPr/>
            <p:nvPr/>
          </p:nvSpPr>
          <p:spPr bwMode="auto">
            <a:xfrm>
              <a:off x="31221" y="6015404"/>
              <a:ext cx="1161143" cy="844184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1386649" y="6015404"/>
              <a:ext cx="699777" cy="844184"/>
            </a:xfrm>
            <a:prstGeom prst="rect">
              <a:avLst/>
            </a:prstGeom>
            <a:solidFill>
              <a:srgbClr val="FF99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2251911" y="6015404"/>
              <a:ext cx="225953" cy="844184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8083115" y="5894064"/>
            <a:ext cx="1962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1-2 【</a:t>
            </a:r>
            <a:r>
              <a:rPr lang="zh-CN" altLang="en-US" sz="1400" dirty="0"/>
              <a:t>运行</a:t>
            </a:r>
            <a:r>
              <a:rPr lang="en-US" altLang="zh-CN" sz="1400" dirty="0"/>
              <a:t>】</a:t>
            </a:r>
            <a:r>
              <a:rPr lang="zh-CN" altLang="en-US" sz="1400" dirty="0"/>
              <a:t>对话框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1068224" y="3079099"/>
            <a:ext cx="4459219" cy="294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右键单击</a:t>
            </a:r>
            <a:r>
              <a:rPr lang="en-US" altLang="zh-CN" sz="1600" dirty="0"/>
              <a:t>Windows 10</a:t>
            </a:r>
            <a:r>
              <a:rPr lang="zh-CN" altLang="en-US" sz="1600" dirty="0"/>
              <a:t>桌面左下角的</a:t>
            </a:r>
            <a:r>
              <a:rPr lang="en-US" altLang="zh-CN" sz="1600" dirty="0"/>
              <a:t>【</a:t>
            </a:r>
            <a:r>
              <a:rPr lang="zh-CN" altLang="en-US" sz="1600" dirty="0"/>
              <a:t>开始</a:t>
            </a:r>
            <a:r>
              <a:rPr lang="en-US" altLang="zh-CN" sz="1600" dirty="0"/>
              <a:t>】</a:t>
            </a:r>
            <a:r>
              <a:rPr lang="zh-CN" altLang="en-US" sz="1600" dirty="0"/>
              <a:t>按钮，在弹出的快捷菜单中选择</a:t>
            </a:r>
            <a:r>
              <a:rPr lang="en-US" altLang="zh-CN" sz="1600" dirty="0"/>
              <a:t>【</a:t>
            </a:r>
            <a:r>
              <a:rPr lang="zh-CN" altLang="en-US" sz="1600" dirty="0"/>
              <a:t>运行</a:t>
            </a:r>
            <a:r>
              <a:rPr lang="en-US" altLang="zh-CN" sz="1600" dirty="0"/>
              <a:t>】</a:t>
            </a:r>
            <a:r>
              <a:rPr lang="zh-CN" altLang="en-US" sz="1600" dirty="0"/>
              <a:t>，打开</a:t>
            </a:r>
            <a:r>
              <a:rPr lang="en-US" altLang="zh-CN" sz="1600" dirty="0"/>
              <a:t>【</a:t>
            </a:r>
            <a:r>
              <a:rPr lang="zh-CN" altLang="en-US" sz="1600" dirty="0"/>
              <a:t>运行</a:t>
            </a:r>
            <a:r>
              <a:rPr lang="en-US" altLang="zh-CN" sz="1600" dirty="0"/>
              <a:t>】</a:t>
            </a:r>
            <a:r>
              <a:rPr lang="zh-CN" altLang="en-US" sz="1600" dirty="0"/>
              <a:t>对话框，在“打开”文本框中输入命令“</a:t>
            </a:r>
            <a:r>
              <a:rPr lang="en-US" altLang="zh-CN" sz="1600" dirty="0" err="1"/>
              <a:t>cmd</a:t>
            </a:r>
            <a:r>
              <a:rPr lang="en-US" altLang="zh-CN" sz="1600" dirty="0"/>
              <a:t>”</a:t>
            </a:r>
            <a:r>
              <a:rPr lang="zh-CN" altLang="en-US" sz="1600" dirty="0"/>
              <a:t>，如图</a:t>
            </a:r>
            <a:r>
              <a:rPr lang="en-US" altLang="zh-CN" sz="1600" dirty="0"/>
              <a:t>1-2</a:t>
            </a:r>
            <a:r>
              <a:rPr lang="zh-CN" altLang="en-US" sz="1600" dirty="0"/>
              <a:t>所示。然后按</a:t>
            </a:r>
            <a:r>
              <a:rPr lang="en-US" altLang="zh-CN" sz="1600" dirty="0"/>
              <a:t>【Enter】</a:t>
            </a:r>
            <a:r>
              <a:rPr lang="zh-CN" altLang="en-US" sz="1600" dirty="0"/>
              <a:t>键，启动</a:t>
            </a:r>
            <a:r>
              <a:rPr lang="en-US" altLang="zh-CN" sz="1600" dirty="0"/>
              <a:t>【</a:t>
            </a:r>
            <a:r>
              <a:rPr lang="zh-CN" altLang="en-US" sz="1600" dirty="0"/>
              <a:t>命令提示符</a:t>
            </a:r>
            <a:r>
              <a:rPr lang="en-US" altLang="zh-CN" sz="1600" dirty="0"/>
              <a:t>】</a:t>
            </a:r>
            <a:r>
              <a:rPr lang="zh-CN" altLang="en-US" sz="1600" dirty="0"/>
              <a:t>窗口，在当前的提示符后面输入“</a:t>
            </a:r>
            <a:r>
              <a:rPr lang="en-US" altLang="zh-CN" sz="1600" dirty="0"/>
              <a:t>python”</a:t>
            </a:r>
            <a:r>
              <a:rPr lang="zh-CN" altLang="en-US" sz="1600" dirty="0"/>
              <a:t>，并且按</a:t>
            </a:r>
            <a:r>
              <a:rPr lang="en-US" altLang="zh-CN" sz="1600" dirty="0"/>
              <a:t>【Enter】</a:t>
            </a:r>
            <a:r>
              <a:rPr lang="zh-CN" altLang="en-US" sz="1600" dirty="0"/>
              <a:t>键，出现图</a:t>
            </a:r>
            <a:r>
              <a:rPr lang="en-US" altLang="zh-CN" sz="1600" dirty="0"/>
              <a:t>1-3</a:t>
            </a:r>
            <a:r>
              <a:rPr lang="zh-CN" altLang="en-US" sz="1600" dirty="0"/>
              <a:t>所示的信息，则说明</a:t>
            </a:r>
            <a:r>
              <a:rPr lang="en-US" altLang="zh-CN" sz="1600" dirty="0"/>
              <a:t>Python</a:t>
            </a:r>
            <a:r>
              <a:rPr lang="zh-CN" altLang="en-US" sz="1600" dirty="0"/>
              <a:t>安装成功，同时进入交互式</a:t>
            </a:r>
            <a:r>
              <a:rPr lang="en-US" altLang="zh-CN" sz="1600" dirty="0"/>
              <a:t>Python</a:t>
            </a:r>
            <a:r>
              <a:rPr lang="zh-CN" altLang="en-US" sz="1600" dirty="0"/>
              <a:t>解释器，提示符为“</a:t>
            </a:r>
            <a:r>
              <a:rPr lang="en-US" altLang="zh-CN" sz="1600" dirty="0"/>
              <a:t>&gt;&gt;&gt;”</a:t>
            </a:r>
            <a:r>
              <a:rPr lang="zh-CN" altLang="en-US" sz="1600" dirty="0"/>
              <a:t>，等待用户输入</a:t>
            </a:r>
            <a:r>
              <a:rPr lang="en-US" altLang="zh-CN" sz="1600" dirty="0"/>
              <a:t>Python</a:t>
            </a:r>
            <a:r>
              <a:rPr lang="zh-CN" altLang="en-US" sz="1600" dirty="0"/>
              <a:t>命令。</a:t>
            </a:r>
            <a:endParaRPr lang="zh-CN" altLang="en-US" sz="1600" dirty="0"/>
          </a:p>
        </p:txBody>
      </p:sp>
      <p:pic>
        <p:nvPicPr>
          <p:cNvPr id="9218" name="图片 2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t="676" r="688" b="676"/>
          <a:stretch>
            <a:fillRect/>
          </a:stretch>
        </p:blipFill>
        <p:spPr bwMode="auto">
          <a:xfrm>
            <a:off x="6450610" y="3069893"/>
            <a:ext cx="4765611" cy="27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0" y="1466205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071569" y="1279338"/>
            <a:ext cx="3988701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．下载与安装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2628563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71570" y="2441696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．检测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是否成功安装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5791994"/>
            <a:ext cx="12209236" cy="1067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49407" y="5954678"/>
            <a:ext cx="2446643" cy="903321"/>
            <a:chOff x="31221" y="6015404"/>
            <a:chExt cx="2446643" cy="844184"/>
          </a:xfrm>
        </p:grpSpPr>
        <p:sp>
          <p:nvSpPr>
            <p:cNvPr id="18" name="矩形 17"/>
            <p:cNvSpPr/>
            <p:nvPr/>
          </p:nvSpPr>
          <p:spPr bwMode="auto">
            <a:xfrm>
              <a:off x="31221" y="6015404"/>
              <a:ext cx="1161143" cy="844184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386649" y="6015404"/>
              <a:ext cx="699777" cy="844184"/>
            </a:xfrm>
            <a:prstGeom prst="rect">
              <a:avLst/>
            </a:prstGeom>
            <a:solidFill>
              <a:srgbClr val="FF99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2251911" y="6015404"/>
              <a:ext cx="225953" cy="844184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1.2.2  </a:t>
            </a:r>
            <a:r>
              <a:rPr lang="zh-CN" altLang="en-US" dirty="0"/>
              <a:t>编写简单的</a:t>
            </a:r>
            <a:r>
              <a:rPr lang="en-US" altLang="zh-CN" dirty="0"/>
              <a:t>Python</a:t>
            </a:r>
            <a:r>
              <a:rPr lang="zh-CN" altLang="en-US" dirty="0"/>
              <a:t>程序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．打开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PyCharm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16135" y="6218277"/>
            <a:ext cx="5321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1-38  </a:t>
            </a:r>
            <a:r>
              <a:rPr lang="zh-CN" altLang="en-US" sz="1400" dirty="0"/>
              <a:t>在</a:t>
            </a:r>
            <a:r>
              <a:rPr lang="en-US" altLang="zh-CN" sz="1400" dirty="0"/>
              <a:t>【Open File or Project】</a:t>
            </a:r>
            <a:r>
              <a:rPr lang="zh-CN" altLang="en-US" sz="1400" dirty="0"/>
              <a:t>对话框中选择</a:t>
            </a:r>
            <a:r>
              <a:rPr lang="en-US" altLang="zh-CN" sz="1400" dirty="0"/>
              <a:t>PyCharm</a:t>
            </a:r>
            <a:r>
              <a:rPr lang="zh-CN" altLang="en-US" sz="1400" dirty="0"/>
              <a:t>项目</a:t>
            </a:r>
            <a:endParaRPr lang="zh-CN" altLang="en-US" sz="1400" dirty="0"/>
          </a:p>
        </p:txBody>
      </p:sp>
      <p:sp>
        <p:nvSpPr>
          <p:cNvPr id="11" name="内容占位符 2"/>
          <p:cNvSpPr txBox="1"/>
          <p:nvPr/>
        </p:nvSpPr>
        <p:spPr>
          <a:xfrm>
            <a:off x="567787" y="2047775"/>
            <a:ext cx="11136533" cy="990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在欢迎界面中单击</a:t>
            </a:r>
            <a:r>
              <a:rPr lang="en-US" altLang="zh-CN" dirty="0"/>
              <a:t>【Open】</a:t>
            </a:r>
            <a:r>
              <a:rPr lang="zh-CN" altLang="en-US" dirty="0"/>
              <a:t>，打开</a:t>
            </a:r>
            <a:r>
              <a:rPr lang="en-US" altLang="zh-CN" dirty="0"/>
              <a:t>【Open File or Project】</a:t>
            </a:r>
            <a:r>
              <a:rPr lang="zh-CN" altLang="en-US" dirty="0"/>
              <a:t>对话框，在该对话框中选择需要打开的</a:t>
            </a:r>
            <a:r>
              <a:rPr lang="en-US" altLang="zh-CN" dirty="0"/>
              <a:t>PyCharm</a:t>
            </a:r>
            <a:r>
              <a:rPr lang="zh-CN" altLang="en-US" dirty="0"/>
              <a:t>项目，这里选择的</a:t>
            </a:r>
            <a:r>
              <a:rPr lang="en-US" altLang="zh-CN" dirty="0"/>
              <a:t>PyCharm</a:t>
            </a:r>
            <a:r>
              <a:rPr lang="zh-CN" altLang="en-US" dirty="0"/>
              <a:t>项目为“</a:t>
            </a:r>
            <a:r>
              <a:rPr lang="en-US" altLang="zh-CN" dirty="0"/>
              <a:t>Test”</a:t>
            </a:r>
            <a:r>
              <a:rPr lang="zh-CN" altLang="en-US" dirty="0"/>
              <a:t>，如图</a:t>
            </a:r>
            <a:r>
              <a:rPr lang="en-US" altLang="zh-CN" dirty="0"/>
              <a:t>1-38</a:t>
            </a:r>
            <a:r>
              <a:rPr lang="zh-CN" altLang="en-US" dirty="0"/>
              <a:t>所示。</a:t>
            </a:r>
            <a:endParaRPr lang="en-US" altLang="zh-CN" dirty="0"/>
          </a:p>
        </p:txBody>
      </p:sp>
      <p:pic>
        <p:nvPicPr>
          <p:cNvPr id="28675" name="图片 4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t="711" r="691" b="711"/>
          <a:stretch>
            <a:fillRect/>
          </a:stretch>
        </p:blipFill>
        <p:spPr bwMode="auto">
          <a:xfrm>
            <a:off x="6308773" y="3248644"/>
            <a:ext cx="4735732" cy="279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/>
          <p:cNvSpPr txBox="1"/>
          <p:nvPr/>
        </p:nvSpPr>
        <p:spPr>
          <a:xfrm>
            <a:off x="567787" y="3186450"/>
            <a:ext cx="5315441" cy="206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然后单击</a:t>
            </a:r>
            <a:r>
              <a:rPr lang="en-US" altLang="zh-CN" dirty="0"/>
              <a:t>【OK】</a:t>
            </a:r>
            <a:r>
              <a:rPr lang="zh-CN" altLang="en-US" dirty="0"/>
              <a:t>按钮即可打开所选项目，同时显示</a:t>
            </a:r>
            <a:r>
              <a:rPr lang="en-US" altLang="zh-CN" dirty="0"/>
              <a:t>PyCharm</a:t>
            </a:r>
            <a:r>
              <a:rPr lang="zh-CN" altLang="en-US" dirty="0"/>
              <a:t>主窗口。</a:t>
            </a:r>
            <a:endParaRPr lang="zh-CN" altLang="en-US" dirty="0"/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在图</a:t>
            </a:r>
            <a:r>
              <a:rPr lang="en-US" altLang="zh-CN" dirty="0"/>
              <a:t>1-37</a:t>
            </a:r>
            <a:r>
              <a:rPr lang="zh-CN" altLang="en-US" dirty="0"/>
              <a:t>所示的欢迎界面左侧双击需要打开的项目，也可打开所需的项目。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5791994"/>
            <a:ext cx="12209236" cy="1067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49407" y="5954678"/>
            <a:ext cx="2446643" cy="903321"/>
            <a:chOff x="31221" y="6015404"/>
            <a:chExt cx="2446643" cy="844184"/>
          </a:xfrm>
        </p:grpSpPr>
        <p:sp>
          <p:nvSpPr>
            <p:cNvPr id="18" name="矩形 17"/>
            <p:cNvSpPr/>
            <p:nvPr/>
          </p:nvSpPr>
          <p:spPr bwMode="auto">
            <a:xfrm>
              <a:off x="31221" y="6015404"/>
              <a:ext cx="1161143" cy="844184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386649" y="6015404"/>
              <a:ext cx="699777" cy="844184"/>
            </a:xfrm>
            <a:prstGeom prst="rect">
              <a:avLst/>
            </a:prstGeom>
            <a:solidFill>
              <a:srgbClr val="FF99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2251911" y="6015404"/>
              <a:ext cx="225953" cy="844184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1.2.2  </a:t>
            </a:r>
            <a:r>
              <a:rPr lang="zh-CN" altLang="en-US" dirty="0"/>
              <a:t>编写简单的</a:t>
            </a:r>
            <a:r>
              <a:rPr lang="en-US" altLang="zh-CN" dirty="0"/>
              <a:t>Python</a:t>
            </a:r>
            <a:r>
              <a:rPr lang="zh-CN" altLang="en-US" dirty="0"/>
              <a:t>程序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．打开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程序文件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2"/>
          <p:cNvSpPr txBox="1"/>
          <p:nvPr/>
        </p:nvSpPr>
        <p:spPr>
          <a:xfrm>
            <a:off x="567787" y="2047775"/>
            <a:ext cx="11136533" cy="2036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829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829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对于当前已打开的</a:t>
            </a:r>
            <a:r>
              <a:rPr lang="en-US" altLang="zh-CN" dirty="0"/>
              <a:t>PyCharm</a:t>
            </a:r>
            <a:r>
              <a:rPr lang="zh-CN" altLang="en-US" dirty="0"/>
              <a:t>项目中的</a:t>
            </a:r>
            <a:r>
              <a:rPr lang="en-US" altLang="zh-CN" dirty="0"/>
              <a:t>Python</a:t>
            </a:r>
            <a:r>
              <a:rPr lang="zh-CN" altLang="en-US" dirty="0"/>
              <a:t>程序文件，直接在</a:t>
            </a:r>
            <a:r>
              <a:rPr lang="en-US" altLang="zh-CN" dirty="0"/>
              <a:t>PyCharm</a:t>
            </a:r>
            <a:r>
              <a:rPr lang="zh-CN" altLang="en-US" dirty="0"/>
              <a:t>主窗口左侧双击对应的程序文件名称，即可打开程序代码进行编辑。</a:t>
            </a:r>
            <a:endParaRPr lang="zh-CN" altLang="en-US" dirty="0"/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对于当前处于关闭状态的</a:t>
            </a:r>
            <a:r>
              <a:rPr lang="en-US" altLang="zh-CN" dirty="0"/>
              <a:t>PyCharm</a:t>
            </a:r>
            <a:r>
              <a:rPr lang="zh-CN" altLang="en-US" dirty="0"/>
              <a:t>项目，可以在</a:t>
            </a:r>
            <a:r>
              <a:rPr lang="en-US" altLang="zh-CN" dirty="0"/>
              <a:t>【File】</a:t>
            </a:r>
            <a:r>
              <a:rPr lang="zh-CN" altLang="en-US" dirty="0"/>
              <a:t>下拉菜单中选择</a:t>
            </a:r>
            <a:r>
              <a:rPr lang="en-US" altLang="zh-CN" dirty="0"/>
              <a:t>【Open】</a:t>
            </a:r>
            <a:r>
              <a:rPr lang="zh-CN" altLang="en-US" dirty="0"/>
              <a:t>，在弹出的</a:t>
            </a:r>
            <a:r>
              <a:rPr lang="en-US" altLang="zh-CN" dirty="0"/>
              <a:t>【Open File or Project】</a:t>
            </a:r>
            <a:r>
              <a:rPr lang="zh-CN" altLang="en-US" dirty="0"/>
              <a:t>对话框中先打开对应项目，然后打开</a:t>
            </a:r>
            <a:r>
              <a:rPr lang="en-US" altLang="zh-CN" dirty="0"/>
              <a:t>Python</a:t>
            </a:r>
            <a:r>
              <a:rPr lang="zh-CN" altLang="en-US" dirty="0"/>
              <a:t>程序文件。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17236" y="6275301"/>
            <a:ext cx="12209236" cy="575873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任务</a:t>
            </a:r>
            <a:r>
              <a:rPr lang="en-US" altLang="zh-CN" dirty="0"/>
              <a:t>1-2】</a:t>
            </a:r>
            <a:r>
              <a:rPr lang="zh-CN" altLang="en-US" dirty="0"/>
              <a:t>输出“你好，请登录”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317118" y="5706648"/>
            <a:ext cx="369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1-39 【Create Project】</a:t>
            </a:r>
            <a:r>
              <a:rPr lang="zh-CN" altLang="en-US" dirty="0"/>
              <a:t>对话框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213708" y="1147879"/>
            <a:ext cx="9491786" cy="165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PyCharm</a:t>
            </a:r>
            <a:r>
              <a:rPr lang="zh-CN" altLang="en-US" sz="2000" dirty="0"/>
              <a:t>集成开发环境中创建项目</a:t>
            </a:r>
            <a:r>
              <a:rPr lang="en-US" altLang="zh-CN" sz="2000" dirty="0"/>
              <a:t>Unit01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在项目</a:t>
            </a:r>
            <a:r>
              <a:rPr lang="en-US" altLang="zh-CN" sz="2000" dirty="0"/>
              <a:t>Unit01</a:t>
            </a:r>
            <a:r>
              <a:rPr lang="zh-CN" altLang="en-US" sz="2000" dirty="0"/>
              <a:t>中创建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</a:t>
            </a:r>
            <a:r>
              <a:rPr lang="en-US" altLang="zh-CN" sz="2000" dirty="0"/>
              <a:t>1-2.py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</a:t>
            </a:r>
            <a:r>
              <a:rPr lang="en-US" altLang="zh-CN" sz="2000" dirty="0"/>
              <a:t>1-2.py</a:t>
            </a:r>
            <a:r>
              <a:rPr lang="zh-CN" altLang="en-US" sz="2000" dirty="0"/>
              <a:t>中输入代码：</a:t>
            </a:r>
            <a:r>
              <a:rPr lang="en-US" altLang="zh-CN" sz="2000" dirty="0"/>
              <a:t>print("</a:t>
            </a:r>
            <a:r>
              <a:rPr lang="zh-CN" altLang="en-US" sz="2000" dirty="0"/>
              <a:t>你好，请登录</a:t>
            </a:r>
            <a:r>
              <a:rPr lang="en-US" altLang="zh-CN" sz="2000" dirty="0"/>
              <a:t>")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PyCharm</a:t>
            </a:r>
            <a:r>
              <a:rPr lang="zh-CN" altLang="en-US" sz="2000" dirty="0"/>
              <a:t>集成开发环境中运行程序文件</a:t>
            </a:r>
            <a:r>
              <a:rPr lang="en-US" altLang="zh-CN" sz="2000" dirty="0"/>
              <a:t>1-2.py</a:t>
            </a:r>
            <a:r>
              <a:rPr lang="zh-CN" altLang="en-US" sz="2000" dirty="0"/>
              <a:t>，输出信息：你好，请登录。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486507" y="1141774"/>
            <a:ext cx="1727201" cy="4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rgbClr val="FF6E55"/>
                </a:solidFill>
              </a:rPr>
              <a:t>【</a:t>
            </a:r>
            <a:r>
              <a:rPr lang="zh-CN" altLang="en-US" sz="2200" b="1" dirty="0">
                <a:solidFill>
                  <a:srgbClr val="FF6E55"/>
                </a:solidFill>
              </a:rPr>
              <a:t>任务描述</a:t>
            </a:r>
            <a:r>
              <a:rPr lang="en-US" altLang="zh-CN" sz="2200" b="1" dirty="0">
                <a:solidFill>
                  <a:srgbClr val="FF6E55"/>
                </a:solidFill>
              </a:rPr>
              <a:t>】</a:t>
            </a:r>
            <a:endParaRPr lang="en-US" altLang="zh-CN" sz="2200" b="1" dirty="0">
              <a:solidFill>
                <a:srgbClr val="FF6E55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2171" y="2972366"/>
            <a:ext cx="1801642" cy="4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rgbClr val="FF6E55"/>
                </a:solidFill>
              </a:rPr>
              <a:t>【</a:t>
            </a:r>
            <a:r>
              <a:rPr lang="zh-CN" altLang="en-US" sz="2200" b="1" dirty="0">
                <a:solidFill>
                  <a:srgbClr val="FF6E55"/>
                </a:solidFill>
              </a:rPr>
              <a:t>任务实施</a:t>
            </a:r>
            <a:r>
              <a:rPr lang="en-US" altLang="zh-CN" sz="2200" b="1" dirty="0">
                <a:solidFill>
                  <a:srgbClr val="FF6E55"/>
                </a:solidFill>
              </a:rPr>
              <a:t>】</a:t>
            </a:r>
            <a:endParaRPr lang="en-US" altLang="zh-CN" sz="2200" b="1" dirty="0">
              <a:solidFill>
                <a:srgbClr val="FF6E55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93813" y="2992493"/>
            <a:ext cx="9411679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6E55"/>
                </a:solidFill>
              </a:rPr>
              <a:t>1</a:t>
            </a:r>
            <a:r>
              <a:rPr lang="zh-CN" altLang="en-US" sz="2000" b="1" dirty="0">
                <a:solidFill>
                  <a:srgbClr val="FF6E55"/>
                </a:solidFill>
              </a:rPr>
              <a:t>．创建</a:t>
            </a:r>
            <a:r>
              <a:rPr lang="en-US" altLang="zh-CN" sz="2000" b="1" dirty="0">
                <a:solidFill>
                  <a:srgbClr val="FF6E55"/>
                </a:solidFill>
              </a:rPr>
              <a:t>PyCharm</a:t>
            </a:r>
            <a:r>
              <a:rPr lang="zh-CN" altLang="en-US" sz="2000" b="1" dirty="0">
                <a:solidFill>
                  <a:srgbClr val="FF6E55"/>
                </a:solidFill>
              </a:rPr>
              <a:t>项目</a:t>
            </a:r>
            <a:r>
              <a:rPr lang="en-US" altLang="zh-CN" sz="2000" b="1" dirty="0">
                <a:solidFill>
                  <a:srgbClr val="FF6E55"/>
                </a:solidFill>
              </a:rPr>
              <a:t>Unit01</a:t>
            </a:r>
            <a:endParaRPr lang="zh-CN" altLang="en-US" sz="2000" b="1" dirty="0">
              <a:solidFill>
                <a:srgbClr val="FF6E5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635" y="3652752"/>
            <a:ext cx="5248445" cy="205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成功启动</a:t>
            </a:r>
            <a:r>
              <a:rPr lang="en-US" altLang="zh-CN" sz="2000" dirty="0"/>
              <a:t>PyCharm</a:t>
            </a:r>
            <a:r>
              <a:rPr lang="zh-CN" altLang="en-US" sz="2000" dirty="0"/>
              <a:t>后，在其主窗口选择</a:t>
            </a:r>
            <a:r>
              <a:rPr lang="en-US" altLang="zh-CN" sz="2000" dirty="0"/>
              <a:t>【File】</a:t>
            </a:r>
            <a:r>
              <a:rPr lang="zh-CN" altLang="en-US" sz="2000" dirty="0"/>
              <a:t>菜单，在弹出的下拉菜单中选择</a:t>
            </a:r>
            <a:r>
              <a:rPr lang="en-US" altLang="zh-CN" sz="2000" dirty="0"/>
              <a:t>【New Project】</a:t>
            </a:r>
            <a:r>
              <a:rPr lang="zh-CN" altLang="en-US" sz="2000" dirty="0"/>
              <a:t>，打开</a:t>
            </a:r>
            <a:r>
              <a:rPr lang="en-US" altLang="zh-CN" sz="2000" dirty="0"/>
              <a:t>【Create Project】</a:t>
            </a:r>
            <a:r>
              <a:rPr lang="zh-CN" altLang="en-US" sz="2000" dirty="0"/>
              <a:t>对话框，在该对话框的“</a:t>
            </a:r>
            <a:r>
              <a:rPr lang="en-US" altLang="zh-CN" sz="2000" dirty="0"/>
              <a:t>Location”</a:t>
            </a:r>
            <a:r>
              <a:rPr lang="zh-CN" altLang="en-US" sz="2000" dirty="0"/>
              <a:t>文本框中输入“</a:t>
            </a:r>
            <a:r>
              <a:rPr lang="en-US" altLang="zh-CN" sz="2000" dirty="0"/>
              <a:t>D:\PycharmProject\Unit01”</a:t>
            </a:r>
            <a:r>
              <a:rPr lang="zh-CN" altLang="en-US" sz="2000" dirty="0"/>
              <a:t>，如图所示。</a:t>
            </a:r>
            <a:endParaRPr lang="zh-CN" altLang="en-US" sz="2000" dirty="0"/>
          </a:p>
        </p:txBody>
      </p:sp>
      <p:pic>
        <p:nvPicPr>
          <p:cNvPr id="29698" name="图片 5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t="510" r="502" b="510"/>
          <a:stretch>
            <a:fillRect/>
          </a:stretch>
        </p:blipFill>
        <p:spPr bwMode="auto">
          <a:xfrm>
            <a:off x="6375767" y="3831681"/>
            <a:ext cx="5431695" cy="16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17236" y="6275301"/>
            <a:ext cx="12209236" cy="575873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任务</a:t>
            </a:r>
            <a:r>
              <a:rPr lang="en-US" altLang="zh-CN" dirty="0"/>
              <a:t>1-2】</a:t>
            </a:r>
            <a:r>
              <a:rPr lang="zh-CN" altLang="en-US" dirty="0"/>
              <a:t>输出“你好，请登录”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200979" y="4093026"/>
            <a:ext cx="3824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1-40  </a:t>
            </a:r>
            <a:r>
              <a:rPr lang="zh-CN" altLang="en-US" sz="1400" dirty="0"/>
              <a:t>创建项目</a:t>
            </a:r>
            <a:r>
              <a:rPr lang="en-US" altLang="zh-CN" sz="1400" dirty="0"/>
              <a:t>Unit01</a:t>
            </a:r>
            <a:r>
              <a:rPr lang="zh-CN" altLang="en-US" sz="1400" dirty="0"/>
              <a:t>后的</a:t>
            </a:r>
            <a:r>
              <a:rPr lang="en-US" altLang="zh-CN" sz="1400" dirty="0"/>
              <a:t>PyCharm</a:t>
            </a:r>
            <a:r>
              <a:rPr lang="zh-CN" altLang="en-US" sz="1400" dirty="0"/>
              <a:t>主窗口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650242" y="1147879"/>
            <a:ext cx="5262878" cy="14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/>
              <a:t>在</a:t>
            </a:r>
            <a:r>
              <a:rPr lang="en-US" altLang="zh-CN" dirty="0"/>
              <a:t>【Create Project】</a:t>
            </a:r>
            <a:r>
              <a:rPr lang="zh-CN" altLang="en-US" dirty="0"/>
              <a:t>对话框中单击</a:t>
            </a:r>
            <a:r>
              <a:rPr lang="en-US" altLang="zh-CN" dirty="0"/>
              <a:t>【Create】</a:t>
            </a:r>
            <a:r>
              <a:rPr lang="zh-CN" altLang="en-US" dirty="0"/>
              <a:t>按钮，完成</a:t>
            </a:r>
            <a:r>
              <a:rPr lang="en-US" altLang="zh-CN" dirty="0"/>
              <a:t>PyCharm</a:t>
            </a:r>
            <a:r>
              <a:rPr lang="zh-CN" altLang="en-US" dirty="0"/>
              <a:t>项目的创建，然后进入</a:t>
            </a:r>
            <a:r>
              <a:rPr lang="en-US" altLang="zh-CN" dirty="0"/>
              <a:t>PyCharm</a:t>
            </a:r>
            <a:r>
              <a:rPr lang="zh-CN" altLang="en-US" dirty="0"/>
              <a:t>的主窗口，创建项目</a:t>
            </a:r>
            <a:r>
              <a:rPr lang="en-US" altLang="zh-CN" dirty="0"/>
              <a:t>Unit01</a:t>
            </a:r>
            <a:r>
              <a:rPr lang="zh-CN" altLang="en-US" dirty="0"/>
              <a:t>后的</a:t>
            </a:r>
            <a:r>
              <a:rPr lang="en-US" altLang="zh-CN" dirty="0"/>
              <a:t>PyCharm</a:t>
            </a:r>
            <a:r>
              <a:rPr lang="zh-CN" altLang="en-US" dirty="0"/>
              <a:t>主窗口如图</a:t>
            </a:r>
            <a:r>
              <a:rPr lang="en-US" altLang="zh-CN" dirty="0"/>
              <a:t>1-40</a:t>
            </a:r>
            <a:r>
              <a:rPr lang="zh-CN" altLang="en-US" dirty="0"/>
              <a:t>所示。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75365" y="2745266"/>
            <a:ext cx="5323839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6E55"/>
                </a:solidFill>
              </a:rPr>
              <a:t>2</a:t>
            </a:r>
            <a:r>
              <a:rPr lang="zh-CN" altLang="en-US" sz="2000" b="1" dirty="0">
                <a:solidFill>
                  <a:srgbClr val="FF6E55"/>
                </a:solidFill>
              </a:rPr>
              <a:t>．创建</a:t>
            </a:r>
            <a:r>
              <a:rPr lang="en-US" altLang="zh-CN" sz="2000" b="1" dirty="0">
                <a:solidFill>
                  <a:srgbClr val="FF6E55"/>
                </a:solidFill>
              </a:rPr>
              <a:t>Python</a:t>
            </a:r>
            <a:r>
              <a:rPr lang="zh-CN" altLang="en-US" sz="2000" b="1" dirty="0">
                <a:solidFill>
                  <a:srgbClr val="FF6E55"/>
                </a:solidFill>
              </a:rPr>
              <a:t>程序文件</a:t>
            </a:r>
            <a:r>
              <a:rPr lang="en-US" altLang="zh-CN" sz="2000" b="1" dirty="0">
                <a:solidFill>
                  <a:srgbClr val="FF6E55"/>
                </a:solidFill>
              </a:rPr>
              <a:t>1-2.py</a:t>
            </a:r>
            <a:endParaRPr lang="zh-CN" altLang="en-US" sz="2000" b="1" dirty="0">
              <a:solidFill>
                <a:srgbClr val="FF6E5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5365" y="3307892"/>
            <a:ext cx="5323839" cy="2938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/>
              <a:t>在</a:t>
            </a:r>
            <a:r>
              <a:rPr lang="en-US" altLang="zh-CN" dirty="0"/>
              <a:t>PyCharm</a:t>
            </a:r>
            <a:r>
              <a:rPr lang="zh-CN" altLang="en-US" dirty="0"/>
              <a:t>主窗口右键单击已建好的</a:t>
            </a:r>
            <a:r>
              <a:rPr lang="en-US" altLang="zh-CN" dirty="0"/>
              <a:t>PyCharm</a:t>
            </a:r>
            <a:r>
              <a:rPr lang="zh-CN" altLang="en-US" dirty="0"/>
              <a:t>项目“</a:t>
            </a:r>
            <a:r>
              <a:rPr lang="en-US" altLang="zh-CN" dirty="0"/>
              <a:t>Unit01”</a:t>
            </a:r>
            <a:r>
              <a:rPr lang="zh-CN" altLang="en-US" dirty="0"/>
              <a:t>，在弹出的快捷菜单中选择</a:t>
            </a:r>
            <a:r>
              <a:rPr lang="en-US" altLang="zh-CN" dirty="0"/>
              <a:t>【New】-【Python File】</a:t>
            </a:r>
            <a:r>
              <a:rPr lang="zh-CN" altLang="en-US" dirty="0"/>
              <a:t>。在打开的</a:t>
            </a:r>
            <a:r>
              <a:rPr lang="en-US" altLang="zh-CN" dirty="0"/>
              <a:t>【New Python file】</a:t>
            </a:r>
            <a:r>
              <a:rPr lang="zh-CN" altLang="en-US" dirty="0"/>
              <a:t>对话框中输入文件名“</a:t>
            </a:r>
            <a:r>
              <a:rPr lang="en-US" altLang="zh-CN" dirty="0"/>
              <a:t>1-2”</a:t>
            </a:r>
            <a:r>
              <a:rPr lang="zh-CN" altLang="en-US" dirty="0"/>
              <a:t>，如图</a:t>
            </a:r>
            <a:r>
              <a:rPr lang="en-US" altLang="zh-CN" dirty="0"/>
              <a:t>1-41</a:t>
            </a:r>
            <a:r>
              <a:rPr lang="zh-CN" altLang="en-US" dirty="0"/>
              <a:t>所示。然后双击“</a:t>
            </a:r>
            <a:r>
              <a:rPr lang="en-US" altLang="zh-CN" dirty="0"/>
              <a:t>Python file”</a:t>
            </a:r>
            <a:r>
              <a:rPr lang="zh-CN" altLang="en-US" dirty="0"/>
              <a:t>选项，完成</a:t>
            </a:r>
            <a:r>
              <a:rPr lang="en-US" altLang="zh-CN" dirty="0"/>
              <a:t>Python</a:t>
            </a:r>
            <a:r>
              <a:rPr lang="zh-CN" altLang="en-US" dirty="0"/>
              <a:t>程序文件的新建任务，同时</a:t>
            </a:r>
            <a:r>
              <a:rPr lang="en-US" altLang="zh-CN" dirty="0"/>
              <a:t>PyCharm</a:t>
            </a:r>
            <a:r>
              <a:rPr lang="zh-CN" altLang="en-US" dirty="0"/>
              <a:t>主窗口显示程序文件</a:t>
            </a:r>
            <a:r>
              <a:rPr lang="en-US" altLang="zh-CN" dirty="0"/>
              <a:t>1-2.py</a:t>
            </a:r>
            <a:r>
              <a:rPr lang="zh-CN" altLang="en-US" dirty="0"/>
              <a:t>的代码编辑窗口，在该程序文件的代码编辑窗口自动添加了前面所编写的模板内容。</a:t>
            </a:r>
            <a:endParaRPr lang="zh-CN" altLang="en-US" dirty="0"/>
          </a:p>
        </p:txBody>
      </p:sp>
      <p:pic>
        <p:nvPicPr>
          <p:cNvPr id="30722" name="图片 5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2" y="1199992"/>
            <a:ext cx="5388200" cy="275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761" r="784" b="761"/>
          <a:stretch>
            <a:fillRect/>
          </a:stretch>
        </p:blipFill>
        <p:spPr bwMode="auto">
          <a:xfrm>
            <a:off x="7221902" y="4583722"/>
            <a:ext cx="3954098" cy="159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791200" y="6378571"/>
            <a:ext cx="635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图</a:t>
            </a:r>
            <a:r>
              <a:rPr lang="en-US" altLang="zh-CN" sz="1400" dirty="0">
                <a:solidFill>
                  <a:schemeClr val="bg1"/>
                </a:solidFill>
              </a:rPr>
              <a:t>1-41  </a:t>
            </a:r>
            <a:r>
              <a:rPr lang="zh-CN" altLang="en-US" sz="1400" dirty="0">
                <a:solidFill>
                  <a:schemeClr val="bg1"/>
                </a:solidFill>
              </a:rPr>
              <a:t>在</a:t>
            </a:r>
            <a:r>
              <a:rPr lang="en-US" altLang="zh-CN" sz="1400" dirty="0">
                <a:solidFill>
                  <a:schemeClr val="bg1"/>
                </a:solidFill>
              </a:rPr>
              <a:t>【New Python file】</a:t>
            </a:r>
            <a:r>
              <a:rPr lang="zh-CN" altLang="en-US" sz="1400" dirty="0">
                <a:solidFill>
                  <a:schemeClr val="bg1"/>
                </a:solidFill>
              </a:rPr>
              <a:t>对话框输入文件名“</a:t>
            </a:r>
            <a:r>
              <a:rPr lang="en-US" altLang="zh-CN" sz="1400" dirty="0">
                <a:solidFill>
                  <a:schemeClr val="bg1"/>
                </a:solidFill>
              </a:rPr>
              <a:t>1-2”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4565" y="2644245"/>
            <a:ext cx="2596155" cy="453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-17236" y="5898467"/>
            <a:ext cx="12209236" cy="952708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任务</a:t>
            </a:r>
            <a:r>
              <a:rPr lang="en-US" altLang="zh-CN" dirty="0"/>
              <a:t>1-2】</a:t>
            </a:r>
            <a:r>
              <a:rPr lang="zh-CN" altLang="en-US" dirty="0"/>
              <a:t>输出“你好，请登录”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24565" y="1139986"/>
            <a:ext cx="5323839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6E55"/>
                </a:solidFill>
              </a:rPr>
              <a:t>3</a:t>
            </a:r>
            <a:r>
              <a:rPr lang="zh-CN" altLang="en-US" sz="2000" b="1" dirty="0">
                <a:solidFill>
                  <a:srgbClr val="FF6E55"/>
                </a:solidFill>
              </a:rPr>
              <a:t>．编写</a:t>
            </a:r>
            <a:r>
              <a:rPr lang="en-US" altLang="zh-CN" sz="2000" b="1" dirty="0">
                <a:solidFill>
                  <a:srgbClr val="FF6E55"/>
                </a:solidFill>
              </a:rPr>
              <a:t>Python</a:t>
            </a:r>
            <a:r>
              <a:rPr lang="zh-CN" altLang="en-US" sz="2000" b="1" dirty="0">
                <a:solidFill>
                  <a:srgbClr val="FF6E55"/>
                </a:solidFill>
              </a:rPr>
              <a:t>程序代码</a:t>
            </a:r>
            <a:endParaRPr lang="zh-CN" altLang="en-US" sz="2000" b="1" dirty="0">
              <a:solidFill>
                <a:srgbClr val="FF6E5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4565" y="1763571"/>
            <a:ext cx="4607835" cy="303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在新建文件</a:t>
            </a:r>
            <a:r>
              <a:rPr lang="en-US" altLang="zh-CN" dirty="0"/>
              <a:t>1-2.py</a:t>
            </a:r>
            <a:r>
              <a:rPr lang="zh-CN" altLang="en-US" dirty="0"/>
              <a:t>的代码编辑窗口已有模板注释内容下面输入以下代码。</a:t>
            </a:r>
            <a:endParaRPr lang="zh-CN" altLang="en-US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print("</a:t>
            </a:r>
            <a:r>
              <a:rPr lang="zh-CN" altLang="en-US" dirty="0"/>
              <a:t>你好，请登录</a:t>
            </a:r>
            <a:r>
              <a:rPr lang="en-US" altLang="zh-CN" dirty="0"/>
              <a:t>")</a:t>
            </a:r>
            <a:endParaRPr lang="en-US" altLang="zh-CN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新建的</a:t>
            </a:r>
            <a:r>
              <a:rPr lang="en-US" altLang="zh-CN" dirty="0"/>
              <a:t>1-2.py</a:t>
            </a:r>
            <a:r>
              <a:rPr lang="zh-CN" altLang="en-US" dirty="0"/>
              <a:t>文件与输入的代码如图</a:t>
            </a:r>
            <a:r>
              <a:rPr lang="en-US" altLang="zh-CN" dirty="0"/>
              <a:t>1-42</a:t>
            </a:r>
            <a:r>
              <a:rPr lang="zh-CN" altLang="en-US" dirty="0"/>
              <a:t>所示。</a:t>
            </a:r>
            <a:endParaRPr lang="en-US" altLang="zh-CN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单击工具栏中的</a:t>
            </a:r>
            <a:r>
              <a:rPr lang="en-US" altLang="zh-CN" dirty="0"/>
              <a:t>【</a:t>
            </a:r>
            <a:r>
              <a:rPr lang="zh-CN" altLang="en-US" dirty="0"/>
              <a:t>保存</a:t>
            </a:r>
            <a:r>
              <a:rPr lang="en-US" altLang="zh-CN" dirty="0"/>
              <a:t>】</a:t>
            </a:r>
            <a:r>
              <a:rPr lang="zh-CN" altLang="en-US" dirty="0"/>
              <a:t>按钮 ，保存程序文件</a:t>
            </a:r>
            <a:r>
              <a:rPr lang="en-US" altLang="zh-CN" dirty="0"/>
              <a:t>1-2.py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608960" y="5048819"/>
            <a:ext cx="6078016" cy="30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1-42  </a:t>
            </a:r>
            <a:r>
              <a:rPr lang="zh-CN" altLang="en-US" sz="1400" dirty="0"/>
              <a:t>新建的</a:t>
            </a:r>
            <a:r>
              <a:rPr lang="en-US" altLang="zh-CN" sz="1400" dirty="0"/>
              <a:t>1-2.py</a:t>
            </a:r>
            <a:r>
              <a:rPr lang="zh-CN" altLang="en-US" sz="1400" dirty="0"/>
              <a:t>文件与输入的代码</a:t>
            </a:r>
            <a:endParaRPr lang="en-US" altLang="zh-CN" sz="1400" dirty="0"/>
          </a:p>
        </p:txBody>
      </p:sp>
      <p:pic>
        <p:nvPicPr>
          <p:cNvPr id="31746" name="图片 6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60" y="1868552"/>
            <a:ext cx="6078016" cy="309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490761" y="5878514"/>
            <a:ext cx="6076675" cy="453457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任务</a:t>
            </a:r>
            <a:r>
              <a:rPr lang="en-US" altLang="zh-CN" dirty="0"/>
              <a:t>1-2】</a:t>
            </a:r>
            <a:r>
              <a:rPr lang="zh-CN" altLang="en-US" dirty="0"/>
              <a:t>输出“你好，请登录”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24565" y="1139986"/>
            <a:ext cx="5323839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6E55"/>
                </a:solidFill>
              </a:rPr>
              <a:t>4</a:t>
            </a:r>
            <a:r>
              <a:rPr lang="zh-CN" altLang="en-US" sz="2000" b="1" dirty="0">
                <a:solidFill>
                  <a:srgbClr val="FF6E55"/>
                </a:solidFill>
              </a:rPr>
              <a:t>．运行</a:t>
            </a:r>
            <a:r>
              <a:rPr lang="en-US" altLang="zh-CN" sz="2000" b="1" dirty="0">
                <a:solidFill>
                  <a:srgbClr val="FF6E55"/>
                </a:solidFill>
              </a:rPr>
              <a:t>Python</a:t>
            </a:r>
            <a:r>
              <a:rPr lang="zh-CN" altLang="en-US" sz="2000" b="1" dirty="0">
                <a:solidFill>
                  <a:srgbClr val="FF6E55"/>
                </a:solidFill>
              </a:rPr>
              <a:t>程序</a:t>
            </a:r>
            <a:endParaRPr lang="zh-CN" altLang="en-US" sz="2000" b="1" dirty="0">
              <a:solidFill>
                <a:srgbClr val="FF6E5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4565" y="1763571"/>
            <a:ext cx="4607835" cy="2885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在</a:t>
            </a:r>
            <a:r>
              <a:rPr lang="en-US" altLang="zh-CN" dirty="0"/>
              <a:t>PyCharm</a:t>
            </a:r>
            <a:r>
              <a:rPr lang="zh-CN" altLang="en-US" dirty="0"/>
              <a:t>主窗口选择</a:t>
            </a:r>
            <a:r>
              <a:rPr lang="en-US" altLang="zh-CN" dirty="0"/>
              <a:t>【Run】</a:t>
            </a:r>
            <a:r>
              <a:rPr lang="zh-CN" altLang="en-US" dirty="0"/>
              <a:t>菜单，在弹出的下拉菜单中选择</a:t>
            </a:r>
            <a:r>
              <a:rPr lang="en-US" altLang="zh-CN" dirty="0"/>
              <a:t>【Run】</a:t>
            </a:r>
            <a:r>
              <a:rPr lang="zh-CN" altLang="en-US" dirty="0"/>
              <a:t>。在弹出的</a:t>
            </a:r>
            <a:r>
              <a:rPr lang="en-US" altLang="zh-CN" dirty="0"/>
              <a:t>【Run】</a:t>
            </a:r>
            <a:r>
              <a:rPr lang="zh-CN" altLang="en-US" dirty="0"/>
              <a:t>对话框中选择“</a:t>
            </a:r>
            <a:r>
              <a:rPr lang="en-US" altLang="zh-CN" dirty="0"/>
              <a:t>1-2”</a:t>
            </a:r>
            <a:r>
              <a:rPr lang="zh-CN" altLang="en-US" dirty="0"/>
              <a:t>选项，如图</a:t>
            </a:r>
            <a:r>
              <a:rPr lang="en-US" altLang="zh-CN" dirty="0"/>
              <a:t>1-43</a:t>
            </a:r>
            <a:r>
              <a:rPr lang="zh-CN" altLang="en-US" dirty="0"/>
              <a:t>所示。程序文件</a:t>
            </a:r>
            <a:r>
              <a:rPr lang="en-US" altLang="zh-CN" dirty="0"/>
              <a:t>1-2.py</a:t>
            </a:r>
            <a:r>
              <a:rPr lang="zh-CN" altLang="en-US" dirty="0"/>
              <a:t>开始运行。</a:t>
            </a:r>
            <a:endParaRPr lang="zh-CN" altLang="en-US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如果编写的代码没有错误，程序文件</a:t>
            </a:r>
            <a:r>
              <a:rPr lang="en-US" altLang="zh-CN" dirty="0"/>
              <a:t>1-2.py</a:t>
            </a:r>
            <a:r>
              <a:rPr lang="zh-CN" altLang="en-US" dirty="0"/>
              <a:t>的运行结果如图</a:t>
            </a:r>
            <a:r>
              <a:rPr lang="en-US" altLang="zh-CN" dirty="0"/>
              <a:t>1-44</a:t>
            </a:r>
            <a:r>
              <a:rPr lang="zh-CN" altLang="en-US" dirty="0"/>
              <a:t>所示。</a:t>
            </a:r>
            <a:endParaRPr lang="en-US" altLang="zh-CN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程序文件</a:t>
            </a:r>
            <a:r>
              <a:rPr lang="en-US" altLang="zh-CN" dirty="0"/>
              <a:t>1-2.py</a:t>
            </a:r>
            <a:r>
              <a:rPr lang="zh-CN" altLang="en-US" dirty="0"/>
              <a:t>的完整代码如下所示。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490761" y="4768436"/>
            <a:ext cx="6078016" cy="30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1-44  </a:t>
            </a:r>
            <a:r>
              <a:rPr lang="zh-CN" altLang="en-US" sz="1400" dirty="0"/>
              <a:t>程序文件</a:t>
            </a:r>
            <a:r>
              <a:rPr lang="en-US" altLang="zh-CN" sz="1400" dirty="0"/>
              <a:t>1-2.py</a:t>
            </a:r>
            <a:r>
              <a:rPr lang="zh-CN" altLang="en-US" sz="1400" dirty="0"/>
              <a:t>的运行结果</a:t>
            </a:r>
            <a:endParaRPr lang="en-US" altLang="zh-CN" sz="1400" dirty="0"/>
          </a:p>
        </p:txBody>
      </p:sp>
      <p:pic>
        <p:nvPicPr>
          <p:cNvPr id="32770" name="图片 6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61" y="1296659"/>
            <a:ext cx="6076674" cy="325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86639" y="4603642"/>
            <a:ext cx="4545761" cy="2123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dirty="0"/>
              <a:t># </a:t>
            </a:r>
            <a:r>
              <a:rPr lang="zh-CN" altLang="en-US" sz="1600" dirty="0"/>
              <a:t>开发人员： </a:t>
            </a:r>
            <a:r>
              <a:rPr lang="en-US" altLang="zh-CN" sz="1600" dirty="0"/>
              <a:t>Administrator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# </a:t>
            </a:r>
            <a:r>
              <a:rPr lang="zh-CN" altLang="en-US" sz="1600" dirty="0"/>
              <a:t>开发时间： </a:t>
            </a:r>
            <a:r>
              <a:rPr lang="en-US" altLang="zh-CN" sz="1600" dirty="0"/>
              <a:t>2020/3/30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# </a:t>
            </a:r>
            <a:r>
              <a:rPr lang="zh-CN" altLang="en-US" sz="1600" dirty="0"/>
              <a:t>文件名称： </a:t>
            </a:r>
            <a:r>
              <a:rPr lang="en-US" altLang="zh-CN" sz="1600" dirty="0"/>
              <a:t>1-2.py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# </a:t>
            </a:r>
            <a:r>
              <a:rPr lang="zh-CN" altLang="en-US" sz="1600" dirty="0"/>
              <a:t>开发工具： </a:t>
            </a:r>
            <a:r>
              <a:rPr lang="en-US" altLang="zh-CN" sz="1600" dirty="0"/>
              <a:t>PyCharm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#  coding:UTF-8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print("</a:t>
            </a:r>
            <a:r>
              <a:rPr lang="zh-CN" altLang="en-US" sz="1600" dirty="0"/>
              <a:t>你好，请登录</a:t>
            </a:r>
            <a:r>
              <a:rPr lang="en-US" altLang="zh-CN" sz="1600" dirty="0"/>
              <a:t>")</a:t>
            </a:r>
            <a:endParaRPr lang="en-US" altLang="zh-CN" sz="1600" dirty="0"/>
          </a:p>
        </p:txBody>
      </p:sp>
      <p:sp>
        <p:nvSpPr>
          <p:cNvPr id="11" name="矩形 10"/>
          <p:cNvSpPr/>
          <p:nvPr/>
        </p:nvSpPr>
        <p:spPr>
          <a:xfrm>
            <a:off x="5490761" y="5251090"/>
            <a:ext cx="4545761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程序文件</a:t>
            </a:r>
            <a:r>
              <a:rPr lang="en-US" altLang="zh-CN" dirty="0"/>
              <a:t>1-2.py</a:t>
            </a:r>
            <a:r>
              <a:rPr lang="zh-CN" altLang="en-US" dirty="0"/>
              <a:t>的运行结果</a:t>
            </a:r>
            <a:r>
              <a:rPr lang="zh-CN" altLang="en-US" dirty="0">
                <a:solidFill>
                  <a:schemeClr val="bg1"/>
                </a:solidFill>
              </a:rPr>
              <a:t>如下。</a:t>
            </a:r>
            <a:endParaRPr lang="zh-CN" altLang="en-US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>
                <a:solidFill>
                  <a:schemeClr val="bg1"/>
                </a:solidFill>
              </a:rPr>
              <a:t>你好，请登录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54320" y="6635476"/>
            <a:ext cx="6213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04363" y="4683007"/>
            <a:ext cx="5647739" cy="365539"/>
          </a:xfrm>
          <a:prstGeom prst="rect">
            <a:avLst/>
          </a:prstGeom>
          <a:solidFill>
            <a:srgbClr val="FF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" t="9829" r="1315" b="41760"/>
          <a:stretch>
            <a:fillRect/>
          </a:stretch>
        </p:blipFill>
        <p:spPr>
          <a:xfrm>
            <a:off x="493" y="-18384"/>
            <a:ext cx="12191999" cy="1348468"/>
          </a:xfrm>
          <a:custGeom>
            <a:avLst/>
            <a:gdLst>
              <a:gd name="connsiteX0" fmla="*/ 0 w 12191999"/>
              <a:gd name="connsiteY0" fmla="*/ 0 h 4041171"/>
              <a:gd name="connsiteX1" fmla="*/ 12191999 w 12191999"/>
              <a:gd name="connsiteY1" fmla="*/ 0 h 4041171"/>
              <a:gd name="connsiteX2" fmla="*/ 12191999 w 12191999"/>
              <a:gd name="connsiteY2" fmla="*/ 4041171 h 4041171"/>
              <a:gd name="connsiteX3" fmla="*/ 0 w 12191999"/>
              <a:gd name="connsiteY3" fmla="*/ 4041171 h 40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041171">
                <a:moveTo>
                  <a:pt x="0" y="0"/>
                </a:moveTo>
                <a:lnTo>
                  <a:pt x="12191999" y="0"/>
                </a:lnTo>
                <a:lnTo>
                  <a:pt x="12191999" y="4041171"/>
                </a:lnTo>
                <a:lnTo>
                  <a:pt x="0" y="4041171"/>
                </a:lnTo>
                <a:close/>
              </a:path>
            </a:pathLst>
          </a:custGeom>
        </p:spPr>
      </p:pic>
      <p:grpSp>
        <p:nvGrpSpPr>
          <p:cNvPr id="5" name="Group 24"/>
          <p:cNvGrpSpPr/>
          <p:nvPr/>
        </p:nvGrpSpPr>
        <p:grpSpPr>
          <a:xfrm>
            <a:off x="9565187" y="738261"/>
            <a:ext cx="999656" cy="999656"/>
            <a:chOff x="7529520" y="2743206"/>
            <a:chExt cx="760650" cy="760650"/>
          </a:xfrm>
        </p:grpSpPr>
        <p:sp>
          <p:nvSpPr>
            <p:cNvPr id="6" name="Oval 4"/>
            <p:cNvSpPr/>
            <p:nvPr/>
          </p:nvSpPr>
          <p:spPr>
            <a:xfrm>
              <a:off x="7529520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8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utoShape 112"/>
            <p:cNvSpPr/>
            <p:nvPr/>
          </p:nvSpPr>
          <p:spPr bwMode="auto">
            <a:xfrm>
              <a:off x="7715272" y="2928958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48B4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5622029" y="738261"/>
            <a:ext cx="999656" cy="999656"/>
            <a:chOff x="4529124" y="2743206"/>
            <a:chExt cx="760650" cy="760650"/>
          </a:xfrm>
        </p:grpSpPr>
        <p:sp>
          <p:nvSpPr>
            <p:cNvPr id="9" name="Oval 5"/>
            <p:cNvSpPr/>
            <p:nvPr/>
          </p:nvSpPr>
          <p:spPr>
            <a:xfrm>
              <a:off x="4529124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57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18"/>
            <p:cNvGrpSpPr/>
            <p:nvPr/>
          </p:nvGrpSpPr>
          <p:grpSpPr>
            <a:xfrm>
              <a:off x="4786314" y="2928958"/>
              <a:ext cx="251543" cy="366676"/>
              <a:chOff x="3500430" y="4071948"/>
              <a:chExt cx="251543" cy="366676"/>
            </a:xfrm>
            <a:solidFill>
              <a:schemeClr val="accent1"/>
            </a:solidFill>
          </p:grpSpPr>
          <p:sp>
            <p:nvSpPr>
              <p:cNvPr id="11" name="AutoShape 113"/>
              <p:cNvSpPr/>
              <p:nvPr/>
            </p:nvSpPr>
            <p:spPr bwMode="auto">
              <a:xfrm>
                <a:off x="3500430" y="4071948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A577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" name="AutoShape 114"/>
              <p:cNvSpPr/>
              <p:nvPr/>
            </p:nvSpPr>
            <p:spPr bwMode="auto">
              <a:xfrm>
                <a:off x="3557371" y="4129515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A577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3" name="Group 23"/>
          <p:cNvGrpSpPr/>
          <p:nvPr/>
        </p:nvGrpSpPr>
        <p:grpSpPr>
          <a:xfrm>
            <a:off x="8250801" y="738261"/>
            <a:ext cx="999656" cy="999656"/>
            <a:chOff x="6529388" y="2743206"/>
            <a:chExt cx="760650" cy="760650"/>
          </a:xfrm>
        </p:grpSpPr>
        <p:sp>
          <p:nvSpPr>
            <p:cNvPr id="14" name="Oval 3"/>
            <p:cNvSpPr/>
            <p:nvPr/>
          </p:nvSpPr>
          <p:spPr>
            <a:xfrm>
              <a:off x="6529388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"/>
            <p:cNvGrpSpPr/>
            <p:nvPr/>
          </p:nvGrpSpPr>
          <p:grpSpPr>
            <a:xfrm>
              <a:off x="6715140" y="2962971"/>
              <a:ext cx="366051" cy="320998"/>
              <a:chOff x="1978660" y="2629646"/>
              <a:chExt cx="366051" cy="320998"/>
            </a:xfrm>
            <a:solidFill>
              <a:schemeClr val="accent4"/>
            </a:solidFill>
          </p:grpSpPr>
          <p:sp>
            <p:nvSpPr>
              <p:cNvPr id="16" name="AutoShape 147"/>
              <p:cNvSpPr/>
              <p:nvPr/>
            </p:nvSpPr>
            <p:spPr bwMode="auto">
              <a:xfrm>
                <a:off x="1978660" y="2629646"/>
                <a:ext cx="366051" cy="320998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rgbClr val="FFC35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" name="AutoShape 148"/>
              <p:cNvSpPr/>
              <p:nvPr/>
            </p:nvSpPr>
            <p:spPr bwMode="auto">
              <a:xfrm>
                <a:off x="2035600" y="2687213"/>
                <a:ext cx="54438" cy="544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8" name="Group 22"/>
          <p:cNvGrpSpPr/>
          <p:nvPr/>
        </p:nvGrpSpPr>
        <p:grpSpPr>
          <a:xfrm>
            <a:off x="6936415" y="738261"/>
            <a:ext cx="999656" cy="999656"/>
            <a:chOff x="5529256" y="2743206"/>
            <a:chExt cx="760650" cy="760650"/>
          </a:xfrm>
        </p:grpSpPr>
        <p:sp>
          <p:nvSpPr>
            <p:cNvPr id="19" name="Oval 2"/>
            <p:cNvSpPr/>
            <p:nvPr/>
          </p:nvSpPr>
          <p:spPr>
            <a:xfrm>
              <a:off x="5529256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6E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utoShape 149"/>
            <p:cNvSpPr/>
            <p:nvPr/>
          </p:nvSpPr>
          <p:spPr bwMode="auto">
            <a:xfrm>
              <a:off x="5715008" y="2962971"/>
              <a:ext cx="366051" cy="2634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FF6E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42950" y="1453232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24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</a:t>
            </a:r>
            <a:endParaRPr lang="zh-CN" altLang="en-US" sz="2800" dirty="0">
              <a:solidFill>
                <a:srgbClr val="524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4"/>
          <p:cNvSpPr/>
          <p:nvPr/>
        </p:nvSpPr>
        <p:spPr>
          <a:xfrm>
            <a:off x="1740147" y="2031703"/>
            <a:ext cx="6409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1.1  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搭建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开发环境与使用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IDLE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编写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2200275" y="2485908"/>
            <a:ext cx="5843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1.1.1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搭建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开发环境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2" name="Rectangle 14"/>
          <p:cNvSpPr/>
          <p:nvPr/>
        </p:nvSpPr>
        <p:spPr>
          <a:xfrm>
            <a:off x="1740147" y="3239302"/>
            <a:ext cx="6510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1.2  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测试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PyCharm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开发环境与编写简单的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3" name="Rectangle 14"/>
          <p:cNvSpPr/>
          <p:nvPr/>
        </p:nvSpPr>
        <p:spPr>
          <a:xfrm>
            <a:off x="2200275" y="3623757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1.2.1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测试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PyCharm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开发环境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4" name="Rectangle 14"/>
          <p:cNvSpPr/>
          <p:nvPr/>
        </p:nvSpPr>
        <p:spPr>
          <a:xfrm>
            <a:off x="1740148" y="4295901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1.3  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程序的基本组成</a:t>
            </a:r>
            <a:endParaRPr lang="en-US" altLang="zh-CN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5" name="Rectangle 14"/>
          <p:cNvSpPr/>
          <p:nvPr/>
        </p:nvSpPr>
        <p:spPr>
          <a:xfrm>
            <a:off x="1740148" y="5372378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1.4  print()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函数的基本用法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grpSp>
        <p:nvGrpSpPr>
          <p:cNvPr id="29" name="Group 332"/>
          <p:cNvGrpSpPr/>
          <p:nvPr/>
        </p:nvGrpSpPr>
        <p:grpSpPr>
          <a:xfrm>
            <a:off x="1332056" y="4325861"/>
            <a:ext cx="325905" cy="325904"/>
            <a:chOff x="4643438" y="2786064"/>
            <a:chExt cx="288476" cy="288476"/>
          </a:xfrm>
        </p:grpSpPr>
        <p:sp>
          <p:nvSpPr>
            <p:cNvPr id="30" name="Oval 326"/>
            <p:cNvSpPr/>
            <p:nvPr/>
          </p:nvSpPr>
          <p:spPr>
            <a:xfrm>
              <a:off x="4643438" y="2786064"/>
              <a:ext cx="288476" cy="288476"/>
            </a:xfrm>
            <a:prstGeom prst="ellipse">
              <a:avLst/>
            </a:prstGeom>
            <a:solidFill>
              <a:srgbClr val="FF6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976312" y="6532470"/>
            <a:ext cx="10915650" cy="45719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2766" y="6673479"/>
            <a:ext cx="10915650" cy="81880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877230" y="4739943"/>
            <a:ext cx="235693" cy="233803"/>
            <a:chOff x="1348661" y="3343572"/>
            <a:chExt cx="235693" cy="233803"/>
          </a:xfrm>
        </p:grpSpPr>
        <p:sp>
          <p:nvSpPr>
            <p:cNvPr id="35" name="Freeform 196"/>
            <p:cNvSpPr>
              <a:spLocks noEditPoints="1"/>
            </p:cNvSpPr>
            <p:nvPr/>
          </p:nvSpPr>
          <p:spPr bwMode="auto">
            <a:xfrm>
              <a:off x="1348661" y="3343572"/>
              <a:ext cx="235693" cy="233803"/>
            </a:xfrm>
            <a:custGeom>
              <a:avLst/>
              <a:gdLst>
                <a:gd name="T0" fmla="*/ 196 w 196"/>
                <a:gd name="T1" fmla="*/ 79 h 195"/>
                <a:gd name="T2" fmla="*/ 98 w 196"/>
                <a:gd name="T3" fmla="*/ 0 h 195"/>
                <a:gd name="T4" fmla="*/ 0 w 196"/>
                <a:gd name="T5" fmla="*/ 79 h 195"/>
                <a:gd name="T6" fmla="*/ 98 w 196"/>
                <a:gd name="T7" fmla="*/ 158 h 195"/>
                <a:gd name="T8" fmla="*/ 150 w 196"/>
                <a:gd name="T9" fmla="*/ 146 h 195"/>
                <a:gd name="T10" fmla="*/ 164 w 196"/>
                <a:gd name="T11" fmla="*/ 163 h 195"/>
                <a:gd name="T12" fmla="*/ 189 w 196"/>
                <a:gd name="T13" fmla="*/ 194 h 195"/>
                <a:gd name="T14" fmla="*/ 192 w 196"/>
                <a:gd name="T15" fmla="*/ 195 h 195"/>
                <a:gd name="T16" fmla="*/ 193 w 196"/>
                <a:gd name="T17" fmla="*/ 195 h 195"/>
                <a:gd name="T18" fmla="*/ 196 w 196"/>
                <a:gd name="T19" fmla="*/ 191 h 195"/>
                <a:gd name="T20" fmla="*/ 196 w 196"/>
                <a:gd name="T21" fmla="*/ 131 h 195"/>
                <a:gd name="T22" fmla="*/ 196 w 196"/>
                <a:gd name="T23" fmla="*/ 111 h 195"/>
                <a:gd name="T24" fmla="*/ 196 w 196"/>
                <a:gd name="T25" fmla="*/ 79 h 195"/>
                <a:gd name="T26" fmla="*/ 196 w 196"/>
                <a:gd name="T27" fmla="*/ 79 h 195"/>
                <a:gd name="T28" fmla="*/ 188 w 196"/>
                <a:gd name="T29" fmla="*/ 111 h 195"/>
                <a:gd name="T30" fmla="*/ 188 w 196"/>
                <a:gd name="T31" fmla="*/ 131 h 195"/>
                <a:gd name="T32" fmla="*/ 188 w 196"/>
                <a:gd name="T33" fmla="*/ 180 h 195"/>
                <a:gd name="T34" fmla="*/ 170 w 196"/>
                <a:gd name="T35" fmla="*/ 158 h 195"/>
                <a:gd name="T36" fmla="*/ 155 w 196"/>
                <a:gd name="T37" fmla="*/ 138 h 195"/>
                <a:gd name="T38" fmla="*/ 149 w 196"/>
                <a:gd name="T39" fmla="*/ 137 h 195"/>
                <a:gd name="T40" fmla="*/ 149 w 196"/>
                <a:gd name="T41" fmla="*/ 137 h 195"/>
                <a:gd name="T42" fmla="*/ 98 w 196"/>
                <a:gd name="T43" fmla="*/ 150 h 195"/>
                <a:gd name="T44" fmla="*/ 8 w 196"/>
                <a:gd name="T45" fmla="*/ 79 h 195"/>
                <a:gd name="T46" fmla="*/ 98 w 196"/>
                <a:gd name="T47" fmla="*/ 8 h 195"/>
                <a:gd name="T48" fmla="*/ 188 w 196"/>
                <a:gd name="T49" fmla="*/ 79 h 195"/>
                <a:gd name="T50" fmla="*/ 188 w 196"/>
                <a:gd name="T51" fmla="*/ 11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195">
                  <a:moveTo>
                    <a:pt x="196" y="79"/>
                  </a:moveTo>
                  <a:cubicBezTo>
                    <a:pt x="196" y="35"/>
                    <a:pt x="152" y="0"/>
                    <a:pt x="98" y="0"/>
                  </a:cubicBezTo>
                  <a:cubicBezTo>
                    <a:pt x="44" y="0"/>
                    <a:pt x="0" y="35"/>
                    <a:pt x="0" y="79"/>
                  </a:cubicBezTo>
                  <a:cubicBezTo>
                    <a:pt x="0" y="122"/>
                    <a:pt x="44" y="158"/>
                    <a:pt x="98" y="158"/>
                  </a:cubicBezTo>
                  <a:cubicBezTo>
                    <a:pt x="117" y="158"/>
                    <a:pt x="135" y="154"/>
                    <a:pt x="150" y="146"/>
                  </a:cubicBezTo>
                  <a:cubicBezTo>
                    <a:pt x="164" y="163"/>
                    <a:pt x="164" y="163"/>
                    <a:pt x="164" y="163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0" y="194"/>
                    <a:pt x="191" y="195"/>
                    <a:pt x="192" y="195"/>
                  </a:cubicBezTo>
                  <a:cubicBezTo>
                    <a:pt x="192" y="195"/>
                    <a:pt x="193" y="195"/>
                    <a:pt x="193" y="195"/>
                  </a:cubicBezTo>
                  <a:cubicBezTo>
                    <a:pt x="195" y="194"/>
                    <a:pt x="196" y="193"/>
                    <a:pt x="196" y="191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6" y="79"/>
                    <a:pt x="196" y="79"/>
                    <a:pt x="196" y="79"/>
                  </a:cubicBezTo>
                  <a:close/>
                  <a:moveTo>
                    <a:pt x="188" y="111"/>
                  </a:moveTo>
                  <a:cubicBezTo>
                    <a:pt x="188" y="131"/>
                    <a:pt x="188" y="131"/>
                    <a:pt x="188" y="131"/>
                  </a:cubicBezTo>
                  <a:cubicBezTo>
                    <a:pt x="188" y="180"/>
                    <a:pt x="188" y="180"/>
                    <a:pt x="188" y="180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4" y="137"/>
                    <a:pt x="151" y="136"/>
                    <a:pt x="149" y="137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34" y="145"/>
                    <a:pt x="116" y="150"/>
                    <a:pt x="98" y="150"/>
                  </a:cubicBezTo>
                  <a:cubicBezTo>
                    <a:pt x="48" y="150"/>
                    <a:pt x="8" y="118"/>
                    <a:pt x="8" y="79"/>
                  </a:cubicBezTo>
                  <a:cubicBezTo>
                    <a:pt x="8" y="40"/>
                    <a:pt x="48" y="8"/>
                    <a:pt x="98" y="8"/>
                  </a:cubicBezTo>
                  <a:cubicBezTo>
                    <a:pt x="148" y="8"/>
                    <a:pt x="188" y="40"/>
                    <a:pt x="188" y="79"/>
                  </a:cubicBezTo>
                  <a:lnTo>
                    <a:pt x="188" y="111"/>
                  </a:lnTo>
                  <a:close/>
                </a:path>
              </a:pathLst>
            </a:custGeom>
            <a:solidFill>
              <a:srgbClr val="FFC353"/>
            </a:solidFill>
            <a:ln>
              <a:solidFill>
                <a:srgbClr val="FFC35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7"/>
            <p:cNvSpPr>
              <a:spLocks noEditPoints="1"/>
            </p:cNvSpPr>
            <p:nvPr/>
          </p:nvSpPr>
          <p:spPr bwMode="auto">
            <a:xfrm>
              <a:off x="1412311" y="3421717"/>
              <a:ext cx="32770" cy="32140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3 w 27"/>
                <a:gd name="T9" fmla="*/ 0 h 27"/>
                <a:gd name="T10" fmla="*/ 13 w 27"/>
                <a:gd name="T11" fmla="*/ 23 h 27"/>
                <a:gd name="T12" fmla="*/ 4 w 27"/>
                <a:gd name="T13" fmla="*/ 14 h 27"/>
                <a:gd name="T14" fmla="*/ 13 w 27"/>
                <a:gd name="T15" fmla="*/ 4 h 27"/>
                <a:gd name="T16" fmla="*/ 23 w 27"/>
                <a:gd name="T17" fmla="*/ 14 h 27"/>
                <a:gd name="T18" fmla="*/ 13 w 27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7" y="21"/>
                    <a:pt x="27" y="14"/>
                  </a:cubicBezTo>
                  <a:cubicBezTo>
                    <a:pt x="27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4" y="19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8" y="4"/>
                    <a:pt x="23" y="8"/>
                    <a:pt x="23" y="14"/>
                  </a:cubicBezTo>
                  <a:cubicBezTo>
                    <a:pt x="23" y="19"/>
                    <a:pt x="18" y="23"/>
                    <a:pt x="13" y="23"/>
                  </a:cubicBezTo>
                  <a:close/>
                </a:path>
              </a:pathLst>
            </a:custGeom>
            <a:solidFill>
              <a:srgbClr val="FFC3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8"/>
            <p:cNvSpPr>
              <a:spLocks noEditPoints="1"/>
            </p:cNvSpPr>
            <p:nvPr/>
          </p:nvSpPr>
          <p:spPr bwMode="auto">
            <a:xfrm>
              <a:off x="1450753" y="3421717"/>
              <a:ext cx="32770" cy="32140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3 w 27"/>
                <a:gd name="T9" fmla="*/ 0 h 27"/>
                <a:gd name="T10" fmla="*/ 13 w 27"/>
                <a:gd name="T11" fmla="*/ 23 h 27"/>
                <a:gd name="T12" fmla="*/ 4 w 27"/>
                <a:gd name="T13" fmla="*/ 14 h 27"/>
                <a:gd name="T14" fmla="*/ 13 w 27"/>
                <a:gd name="T15" fmla="*/ 4 h 27"/>
                <a:gd name="T16" fmla="*/ 23 w 27"/>
                <a:gd name="T17" fmla="*/ 14 h 27"/>
                <a:gd name="T18" fmla="*/ 13 w 27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7" y="21"/>
                    <a:pt x="27" y="14"/>
                  </a:cubicBezTo>
                  <a:cubicBezTo>
                    <a:pt x="27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4" y="19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8" y="4"/>
                    <a:pt x="23" y="8"/>
                    <a:pt x="23" y="14"/>
                  </a:cubicBezTo>
                  <a:cubicBezTo>
                    <a:pt x="23" y="19"/>
                    <a:pt x="18" y="23"/>
                    <a:pt x="13" y="23"/>
                  </a:cubicBezTo>
                  <a:close/>
                </a:path>
              </a:pathLst>
            </a:custGeom>
            <a:solidFill>
              <a:srgbClr val="FFC3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99"/>
            <p:cNvSpPr>
              <a:spLocks noEditPoints="1"/>
            </p:cNvSpPr>
            <p:nvPr/>
          </p:nvSpPr>
          <p:spPr bwMode="auto">
            <a:xfrm>
              <a:off x="1489195" y="3421717"/>
              <a:ext cx="32770" cy="32140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3 w 27"/>
                <a:gd name="T9" fmla="*/ 0 h 27"/>
                <a:gd name="T10" fmla="*/ 13 w 27"/>
                <a:gd name="T11" fmla="*/ 23 h 27"/>
                <a:gd name="T12" fmla="*/ 4 w 27"/>
                <a:gd name="T13" fmla="*/ 14 h 27"/>
                <a:gd name="T14" fmla="*/ 13 w 27"/>
                <a:gd name="T15" fmla="*/ 4 h 27"/>
                <a:gd name="T16" fmla="*/ 23 w 27"/>
                <a:gd name="T17" fmla="*/ 14 h 27"/>
                <a:gd name="T18" fmla="*/ 13 w 27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7" y="21"/>
                    <a:pt x="27" y="14"/>
                  </a:cubicBezTo>
                  <a:cubicBezTo>
                    <a:pt x="27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4" y="19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8" y="4"/>
                    <a:pt x="23" y="8"/>
                    <a:pt x="23" y="14"/>
                  </a:cubicBezTo>
                  <a:cubicBezTo>
                    <a:pt x="23" y="19"/>
                    <a:pt x="18" y="23"/>
                    <a:pt x="13" y="23"/>
                  </a:cubicBezTo>
                  <a:close/>
                </a:path>
              </a:pathLst>
            </a:custGeom>
            <a:solidFill>
              <a:srgbClr val="FFC3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Rectangle 14"/>
          <p:cNvSpPr/>
          <p:nvPr/>
        </p:nvSpPr>
        <p:spPr>
          <a:xfrm>
            <a:off x="2200274" y="2903110"/>
            <a:ext cx="6775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1.1.2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使用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IDLE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编写简单的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0" name="Rectangle 14"/>
          <p:cNvSpPr/>
          <p:nvPr/>
        </p:nvSpPr>
        <p:spPr>
          <a:xfrm>
            <a:off x="2185989" y="3972971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1.2.2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编写简单的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1" name="Rectangle 14"/>
          <p:cNvSpPr/>
          <p:nvPr/>
        </p:nvSpPr>
        <p:spPr>
          <a:xfrm>
            <a:off x="2224852" y="4705133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1.3.1  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程序的基本要素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2" name="Rectangle 14"/>
          <p:cNvSpPr/>
          <p:nvPr/>
        </p:nvSpPr>
        <p:spPr>
          <a:xfrm>
            <a:off x="2210566" y="5054347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1.3.2  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程序的注释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6" name="Rectangle 14"/>
          <p:cNvSpPr/>
          <p:nvPr/>
        </p:nvSpPr>
        <p:spPr>
          <a:xfrm>
            <a:off x="1740147" y="5736884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1.5  input()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函数的基本用法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6075680"/>
            <a:ext cx="12209236" cy="7839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1.3.1  Python</a:t>
            </a:r>
            <a:r>
              <a:rPr lang="zh-CN" altLang="en-US" dirty="0"/>
              <a:t>程序的基本要素</a:t>
            </a:r>
            <a:endParaRPr lang="en-US" altLang="zh-CN" dirty="0"/>
          </a:p>
        </p:txBody>
      </p:sp>
      <p:sp>
        <p:nvSpPr>
          <p:cNvPr id="26" name="矩形 25"/>
          <p:cNvSpPr/>
          <p:nvPr/>
        </p:nvSpPr>
        <p:spPr>
          <a:xfrm>
            <a:off x="699867" y="2006219"/>
            <a:ext cx="11146693" cy="371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/>
              <a:t>Python</a:t>
            </a:r>
            <a:r>
              <a:rPr lang="zh-CN" altLang="en-US" sz="2000" dirty="0"/>
              <a:t>最具特色的就是使用缩进来控制代码块，不需要使用花括号“</a:t>
            </a:r>
            <a:r>
              <a:rPr lang="en-US" altLang="zh-CN" sz="2000" dirty="0"/>
              <a:t>{}”</a:t>
            </a:r>
            <a:r>
              <a:rPr lang="zh-CN" altLang="en-US" sz="2000" dirty="0"/>
              <a:t>。缩进的空格数是可变的，但是同一个代码块中的语句必须包含相同的缩进空格数。</a:t>
            </a:r>
            <a:endParaRPr lang="en-US" altLang="zh-CN" sz="2000" dirty="0"/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/>
              <a:t>缩进可以使用</a:t>
            </a:r>
            <a:r>
              <a:rPr lang="en-US" altLang="zh-CN" sz="2000" dirty="0"/>
              <a:t>【Space】</a:t>
            </a:r>
            <a:r>
              <a:rPr lang="zh-CN" altLang="en-US" sz="2000" dirty="0"/>
              <a:t>键或者</a:t>
            </a:r>
            <a:r>
              <a:rPr lang="en-US" altLang="zh-CN" sz="2000" dirty="0"/>
              <a:t>【Tab】</a:t>
            </a:r>
            <a:r>
              <a:rPr lang="zh-CN" altLang="en-US" sz="2000" dirty="0"/>
              <a:t>键实现。使用</a:t>
            </a:r>
            <a:r>
              <a:rPr lang="en-US" altLang="zh-CN" sz="2000" dirty="0"/>
              <a:t>【Space】</a:t>
            </a:r>
            <a:r>
              <a:rPr lang="zh-CN" altLang="en-US" sz="2000" dirty="0"/>
              <a:t>键时，通常情况下采用</a:t>
            </a:r>
            <a:r>
              <a:rPr lang="en-US" altLang="zh-CN" sz="2000" dirty="0"/>
              <a:t>4</a:t>
            </a:r>
            <a:r>
              <a:rPr lang="zh-CN" altLang="en-US" sz="2000" dirty="0"/>
              <a:t>个空格作为基本缩进量；而使用</a:t>
            </a:r>
            <a:r>
              <a:rPr lang="en-US" altLang="zh-CN" sz="2000" dirty="0"/>
              <a:t>【Tab】</a:t>
            </a:r>
            <a:r>
              <a:rPr lang="zh-CN" altLang="en-US" sz="2000" dirty="0"/>
              <a:t>键时，则采用按一次</a:t>
            </a:r>
            <a:r>
              <a:rPr lang="en-US" altLang="zh-CN" sz="2000" dirty="0"/>
              <a:t>【Tab】</a:t>
            </a:r>
            <a:r>
              <a:rPr lang="zh-CN" altLang="en-US" sz="2000" dirty="0"/>
              <a:t>键作为一个缩进量。</a:t>
            </a:r>
            <a:endParaRPr lang="en-US" altLang="zh-CN" sz="2000" dirty="0"/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/>
              <a:t>在</a:t>
            </a:r>
            <a:r>
              <a:rPr lang="en-US" altLang="zh-CN" sz="2000" dirty="0"/>
              <a:t>Python</a:t>
            </a:r>
            <a:r>
              <a:rPr lang="zh-CN" altLang="en-US" sz="2000" dirty="0"/>
              <a:t>中，对于流程控制语句、函数定义、类定义以及异常处理语句等，行尾的冒号和下一行的缩进表示一个代码块的开始，而缩进结束则表示一个代码块的结束。</a:t>
            </a:r>
            <a:endParaRPr lang="zh-CN" altLang="en-US" sz="2000" dirty="0"/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/>
              <a:t>Python</a:t>
            </a:r>
            <a:r>
              <a:rPr lang="zh-CN" altLang="en-US" sz="2000" dirty="0"/>
              <a:t>对代码的缩进要求非常严格，同一个级别的代码块的缩进量必须相同。如果采用不合理的代码缩进，将抛出</a:t>
            </a:r>
            <a:r>
              <a:rPr lang="en-US" altLang="zh-CN" sz="2000" dirty="0" err="1"/>
              <a:t>SyntaxError</a:t>
            </a:r>
            <a:r>
              <a:rPr lang="zh-CN" altLang="en-US" sz="2000" dirty="0"/>
              <a:t>异常。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．行与缩进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39556" y="5001962"/>
            <a:ext cx="5061805" cy="1137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390640" y="4956347"/>
            <a:ext cx="5405120" cy="1183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1.3.1  Python</a:t>
            </a:r>
            <a:r>
              <a:rPr lang="zh-CN" altLang="en-US" dirty="0"/>
              <a:t>程序的基本要素</a:t>
            </a:r>
            <a:endParaRPr lang="en-US" altLang="zh-CN" dirty="0"/>
          </a:p>
        </p:txBody>
      </p:sp>
      <p:sp>
        <p:nvSpPr>
          <p:cNvPr id="26" name="矩形 25"/>
          <p:cNvSpPr/>
          <p:nvPr/>
        </p:nvSpPr>
        <p:spPr>
          <a:xfrm>
            <a:off x="649067" y="1856257"/>
            <a:ext cx="11146693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空行与代码缩进不同，空行并不是</a:t>
            </a:r>
            <a:r>
              <a:rPr lang="en-US" altLang="zh-CN" sz="2000" dirty="0"/>
              <a:t>Python</a:t>
            </a:r>
            <a:r>
              <a:rPr lang="zh-CN" altLang="en-US" sz="2000" dirty="0"/>
              <a:t>语法的要求。书写时不插入空行，</a:t>
            </a:r>
            <a:r>
              <a:rPr lang="en-US" altLang="zh-CN" sz="2000" dirty="0"/>
              <a:t>Python</a:t>
            </a:r>
            <a:r>
              <a:rPr lang="zh-CN" altLang="en-US" sz="2000" dirty="0"/>
              <a:t>解释器运行也不会出错。空行的作用在于分隔两段不同功能或含义的代码，便于日后对代码进行维护或重构。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．空行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831" y="3613474"/>
            <a:ext cx="5281289" cy="125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通常是一行写完一条语句，但如果语句很长，可以使用反斜杠“</a:t>
            </a:r>
            <a:r>
              <a:rPr lang="en-US" altLang="zh-CN" sz="2000" dirty="0"/>
              <a:t>\”</a:t>
            </a:r>
            <a:r>
              <a:rPr lang="zh-CN" altLang="en-US" sz="2000" dirty="0"/>
              <a:t>来实现多行语句，但多行语句仍属于一条语句，例如：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0" y="3160883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2078" y="2978977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．多行语句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9556" y="4956347"/>
            <a:ext cx="4545761" cy="108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dirty="0"/>
              <a:t>total = </a:t>
            </a:r>
            <a:r>
              <a:rPr lang="en-US" altLang="zh-CN" sz="1600" dirty="0" err="1"/>
              <a:t>item_one</a:t>
            </a:r>
            <a:r>
              <a:rPr lang="en-US" altLang="zh-CN" sz="1600" dirty="0"/>
              <a:t> + \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       </a:t>
            </a:r>
            <a:r>
              <a:rPr lang="en-US" altLang="zh-CN" sz="1600" dirty="0" err="1"/>
              <a:t>item_two</a:t>
            </a:r>
            <a:r>
              <a:rPr lang="en-US" altLang="zh-CN" sz="1600" dirty="0"/>
              <a:t> + \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       </a:t>
            </a:r>
            <a:r>
              <a:rPr lang="en-US" altLang="zh-CN" sz="1600" dirty="0" err="1"/>
              <a:t>item_three</a:t>
            </a:r>
            <a:endParaRPr lang="en-US" altLang="zh-CN" sz="1600" dirty="0"/>
          </a:p>
        </p:txBody>
      </p:sp>
      <p:sp>
        <p:nvSpPr>
          <p:cNvPr id="17" name="矩形 16"/>
          <p:cNvSpPr/>
          <p:nvPr/>
        </p:nvSpPr>
        <p:spPr>
          <a:xfrm>
            <a:off x="6278882" y="3610822"/>
            <a:ext cx="5516878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在“</a:t>
            </a:r>
            <a:r>
              <a:rPr lang="en-US" altLang="zh-CN" sz="2000" dirty="0"/>
              <a:t>[]”“{}”</a:t>
            </a:r>
            <a:r>
              <a:rPr lang="zh-CN" altLang="en-US" sz="2000" dirty="0"/>
              <a:t>或“</a:t>
            </a:r>
            <a:r>
              <a:rPr lang="en-US" altLang="zh-CN" sz="2000" dirty="0"/>
              <a:t>()”</a:t>
            </a:r>
            <a:r>
              <a:rPr lang="zh-CN" altLang="en-US" sz="2000" dirty="0"/>
              <a:t>中的多行语句，可以不需要使用反斜杠，例如：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6540436" y="5082116"/>
            <a:ext cx="5519004" cy="74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dirty="0"/>
              <a:t>total = ['</a:t>
            </a:r>
            <a:r>
              <a:rPr lang="en-US" altLang="zh-CN" sz="1600" dirty="0" err="1"/>
              <a:t>item_one</a:t>
            </a:r>
            <a:r>
              <a:rPr lang="en-US" altLang="zh-CN" sz="1600" dirty="0"/>
              <a:t>', '</a:t>
            </a:r>
            <a:r>
              <a:rPr lang="en-US" altLang="zh-CN" sz="1600" dirty="0" err="1"/>
              <a:t>item_two</a:t>
            </a:r>
            <a:r>
              <a:rPr lang="en-US" altLang="zh-CN" sz="1600" dirty="0"/>
              <a:t>', '</a:t>
            </a:r>
            <a:r>
              <a:rPr lang="en-US" altLang="zh-CN" sz="1600" dirty="0" err="1"/>
              <a:t>item_three</a:t>
            </a:r>
            <a:r>
              <a:rPr lang="en-US" altLang="zh-CN" sz="1600" dirty="0"/>
              <a:t>',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       '</a:t>
            </a:r>
            <a:r>
              <a:rPr lang="en-US" altLang="zh-CN" sz="1600" dirty="0" err="1"/>
              <a:t>item_four</a:t>
            </a:r>
            <a:r>
              <a:rPr lang="en-US" altLang="zh-CN" sz="1600" dirty="0"/>
              <a:t>', '</a:t>
            </a:r>
            <a:r>
              <a:rPr lang="en-US" altLang="zh-CN" sz="1600" dirty="0" err="1"/>
              <a:t>item_five</a:t>
            </a:r>
            <a:r>
              <a:rPr lang="en-US" altLang="zh-CN" sz="1600" dirty="0"/>
              <a:t>']</a:t>
            </a:r>
            <a:endParaRPr lang="en-US" altLang="zh-CN" sz="1600" dirty="0"/>
          </a:p>
        </p:txBody>
      </p:sp>
      <p:sp>
        <p:nvSpPr>
          <p:cNvPr id="19" name="矩形 18"/>
          <p:cNvSpPr/>
          <p:nvPr/>
        </p:nvSpPr>
        <p:spPr>
          <a:xfrm>
            <a:off x="0" y="6526054"/>
            <a:ext cx="12209236" cy="333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544953" y="2408545"/>
            <a:ext cx="5061805" cy="2351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1.3.1  Python</a:t>
            </a:r>
            <a:r>
              <a:rPr lang="zh-CN" altLang="en-US" dirty="0"/>
              <a:t>程序的基本要素</a:t>
            </a:r>
            <a:endParaRPr lang="en-US" altLang="zh-CN" dirty="0"/>
          </a:p>
        </p:txBody>
      </p:sp>
      <p:sp>
        <p:nvSpPr>
          <p:cNvPr id="26" name="矩形 25"/>
          <p:cNvSpPr/>
          <p:nvPr/>
        </p:nvSpPr>
        <p:spPr>
          <a:xfrm>
            <a:off x="649068" y="1938973"/>
            <a:ext cx="5031546" cy="304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/>
              <a:t>由缩进相同的一组语句构成的一个代码块，我们称之为代码组。</a:t>
            </a:r>
            <a:endParaRPr lang="zh-CN" altLang="en-US" sz="2000" dirty="0"/>
          </a:p>
          <a:p>
            <a:pPr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/>
              <a:t>像</a:t>
            </a:r>
            <a:r>
              <a:rPr lang="en-US" altLang="zh-CN" sz="2000" dirty="0"/>
              <a:t>if</a:t>
            </a:r>
            <a:r>
              <a:rPr lang="zh-CN" altLang="en-US" sz="2000" dirty="0"/>
              <a:t>、</a:t>
            </a:r>
            <a:r>
              <a:rPr lang="en-US" altLang="zh-CN" sz="2000" dirty="0"/>
              <a:t>while</a:t>
            </a:r>
            <a:r>
              <a:rPr lang="zh-CN" altLang="en-US" sz="2000" dirty="0"/>
              <a:t>、</a:t>
            </a:r>
            <a:r>
              <a:rPr lang="en-US" altLang="zh-CN" sz="2000" dirty="0"/>
              <a:t>def</a:t>
            </a:r>
            <a:r>
              <a:rPr lang="zh-CN" altLang="en-US" sz="2000" dirty="0"/>
              <a:t>和</a:t>
            </a:r>
            <a:r>
              <a:rPr lang="en-US" altLang="zh-CN" sz="2000" dirty="0"/>
              <a:t>class</a:t>
            </a:r>
            <a:r>
              <a:rPr lang="zh-CN" altLang="en-US" sz="2000" dirty="0"/>
              <a:t>这样的复合语句，首行以关键字开始，以冒号“</a:t>
            </a:r>
            <a:r>
              <a:rPr lang="en-US" altLang="zh-CN" sz="2000" dirty="0"/>
              <a:t>:”</a:t>
            </a:r>
            <a:r>
              <a:rPr lang="zh-CN" altLang="en-US" sz="2000" dirty="0"/>
              <a:t>结束，该行之后的一行或多行代码构成代码组。将首行及其后面的代码组称为一个子句（</a:t>
            </a:r>
            <a:r>
              <a:rPr lang="en-US" altLang="zh-CN" sz="2000" dirty="0"/>
              <a:t>clause</a:t>
            </a:r>
            <a:r>
              <a:rPr lang="zh-CN" altLang="en-US" sz="2000" dirty="0"/>
              <a:t>）。</a:t>
            </a:r>
            <a:endParaRPr lang="en-US" altLang="zh-CN" sz="2000" dirty="0"/>
          </a:p>
        </p:txBody>
      </p:sp>
      <p:sp>
        <p:nvSpPr>
          <p:cNvPr id="11" name="矩形 10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．代码组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66873" y="2484176"/>
            <a:ext cx="4545761" cy="2123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dirty="0"/>
              <a:t>if  &lt;expression&gt;: 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   &lt; statement1&gt;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 err="1"/>
              <a:t>elif</a:t>
            </a:r>
            <a:r>
              <a:rPr lang="en-US" altLang="zh-CN" sz="1600" dirty="0"/>
              <a:t>  &lt;expression&gt;: 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   &lt; statement2&gt; 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else : 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   &lt; statement3&gt;</a:t>
            </a:r>
            <a:endParaRPr lang="en-US" altLang="zh-CN" sz="1600" dirty="0"/>
          </a:p>
        </p:txBody>
      </p:sp>
      <p:sp>
        <p:nvSpPr>
          <p:cNvPr id="19" name="矩形 18"/>
          <p:cNvSpPr/>
          <p:nvPr/>
        </p:nvSpPr>
        <p:spPr>
          <a:xfrm>
            <a:off x="0" y="5765291"/>
            <a:ext cx="12209236" cy="1094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511387" y="1856257"/>
            <a:ext cx="2564469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例如：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1.1.1  </a:t>
            </a:r>
            <a:r>
              <a:rPr lang="zh-CN" altLang="en-US" dirty="0"/>
              <a:t>搭建</a:t>
            </a:r>
            <a:r>
              <a:rPr lang="en-US" altLang="zh-CN" dirty="0"/>
              <a:t>Python</a:t>
            </a:r>
            <a:r>
              <a:rPr lang="zh-CN" altLang="en-US" dirty="0"/>
              <a:t>开发环境</a:t>
            </a:r>
            <a:endParaRPr lang="en-US" altLang="zh-CN" dirty="0"/>
          </a:p>
        </p:txBody>
      </p:sp>
      <p:sp>
        <p:nvSpPr>
          <p:cNvPr id="18" name="矩形 17"/>
          <p:cNvSpPr/>
          <p:nvPr/>
        </p:nvSpPr>
        <p:spPr>
          <a:xfrm>
            <a:off x="2421145" y="5343868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图</a:t>
            </a:r>
            <a:r>
              <a:rPr lang="en-US" altLang="zh-CN" dirty="0">
                <a:solidFill>
                  <a:schemeClr val="bg1"/>
                </a:solidFill>
              </a:rPr>
              <a:t>1-1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319868"/>
            <a:ext cx="12209236" cy="539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9718215" y="6376340"/>
            <a:ext cx="2446643" cy="426776"/>
            <a:chOff x="31221" y="6015404"/>
            <a:chExt cx="2446643" cy="844184"/>
          </a:xfrm>
        </p:grpSpPr>
        <p:sp>
          <p:nvSpPr>
            <p:cNvPr id="37" name="矩形 36"/>
            <p:cNvSpPr/>
            <p:nvPr/>
          </p:nvSpPr>
          <p:spPr bwMode="auto">
            <a:xfrm>
              <a:off x="31221" y="6015404"/>
              <a:ext cx="1161143" cy="844184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1386649" y="6015404"/>
              <a:ext cx="699777" cy="844184"/>
            </a:xfrm>
            <a:prstGeom prst="rect">
              <a:avLst/>
            </a:prstGeom>
            <a:solidFill>
              <a:srgbClr val="FF99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2251911" y="6015404"/>
              <a:ext cx="225953" cy="844184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3707108" y="3813648"/>
            <a:ext cx="4777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1-3  </a:t>
            </a:r>
            <a:r>
              <a:rPr lang="zh-CN" altLang="en-US" sz="1400" dirty="0"/>
              <a:t>在</a:t>
            </a:r>
            <a:r>
              <a:rPr lang="en-US" altLang="zh-CN" sz="1400" dirty="0"/>
              <a:t>【</a:t>
            </a:r>
            <a:r>
              <a:rPr lang="zh-CN" altLang="en-US" sz="1400" dirty="0"/>
              <a:t>命令提示符</a:t>
            </a:r>
            <a:r>
              <a:rPr lang="en-US" altLang="zh-CN" sz="1400" dirty="0"/>
              <a:t>】</a:t>
            </a:r>
            <a:r>
              <a:rPr lang="zh-CN" altLang="en-US" sz="1400" dirty="0"/>
              <a:t>窗口中运行</a:t>
            </a:r>
            <a:r>
              <a:rPr lang="en-US" altLang="zh-CN" sz="1400" dirty="0"/>
              <a:t>Python</a:t>
            </a:r>
            <a:r>
              <a:rPr lang="zh-CN" altLang="en-US" sz="1400" dirty="0"/>
              <a:t>解释器的信息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762079" y="1170673"/>
            <a:ext cx="11011341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然后按</a:t>
            </a:r>
            <a:r>
              <a:rPr lang="en-US" altLang="zh-CN" sz="1600" dirty="0"/>
              <a:t>【Enter】</a:t>
            </a:r>
            <a:r>
              <a:rPr lang="zh-CN" altLang="en-US" sz="1600" dirty="0"/>
              <a:t>键，启动</a:t>
            </a:r>
            <a:r>
              <a:rPr lang="en-US" altLang="zh-CN" sz="1600" dirty="0"/>
              <a:t>【</a:t>
            </a:r>
            <a:r>
              <a:rPr lang="zh-CN" altLang="en-US" sz="1600" dirty="0"/>
              <a:t>命令提示符</a:t>
            </a:r>
            <a:r>
              <a:rPr lang="en-US" altLang="zh-CN" sz="1600" dirty="0"/>
              <a:t>】</a:t>
            </a:r>
            <a:r>
              <a:rPr lang="zh-CN" altLang="en-US" sz="1600" dirty="0"/>
              <a:t>窗口，在当前的提示符后面输入“</a:t>
            </a:r>
            <a:r>
              <a:rPr lang="en-US" altLang="zh-CN" sz="1600" dirty="0"/>
              <a:t>python”</a:t>
            </a:r>
            <a:r>
              <a:rPr lang="zh-CN" altLang="en-US" sz="1600" dirty="0"/>
              <a:t>，并且按</a:t>
            </a:r>
            <a:r>
              <a:rPr lang="en-US" altLang="zh-CN" sz="1600" dirty="0"/>
              <a:t>【Enter】</a:t>
            </a:r>
            <a:r>
              <a:rPr lang="zh-CN" altLang="en-US" sz="1600" dirty="0"/>
              <a:t>键，出现图</a:t>
            </a:r>
            <a:r>
              <a:rPr lang="en-US" altLang="zh-CN" sz="1600" dirty="0"/>
              <a:t>1-3</a:t>
            </a:r>
            <a:r>
              <a:rPr lang="zh-CN" altLang="en-US" sz="1600" dirty="0"/>
              <a:t>所示的信息，则说明</a:t>
            </a:r>
            <a:r>
              <a:rPr lang="en-US" altLang="zh-CN" sz="1600" dirty="0"/>
              <a:t>Python</a:t>
            </a:r>
            <a:r>
              <a:rPr lang="zh-CN" altLang="en-US" sz="1600" dirty="0"/>
              <a:t>安装成功，同时进入交互式</a:t>
            </a:r>
            <a:r>
              <a:rPr lang="en-US" altLang="zh-CN" sz="1600" dirty="0"/>
              <a:t>Python</a:t>
            </a:r>
            <a:r>
              <a:rPr lang="zh-CN" altLang="en-US" sz="1600" dirty="0"/>
              <a:t>解释器，提示符为“</a:t>
            </a:r>
            <a:r>
              <a:rPr lang="en-US" altLang="zh-CN" sz="1600" dirty="0"/>
              <a:t>&gt;&gt;&gt;”</a:t>
            </a:r>
            <a:r>
              <a:rPr lang="zh-CN" altLang="en-US" sz="1600" dirty="0"/>
              <a:t>，等待用户输入</a:t>
            </a:r>
            <a:r>
              <a:rPr lang="en-US" altLang="zh-CN" sz="1600" dirty="0"/>
              <a:t>Python</a:t>
            </a:r>
            <a:r>
              <a:rPr lang="zh-CN" altLang="en-US" sz="1600" dirty="0"/>
              <a:t>命令。</a:t>
            </a:r>
            <a:endParaRPr lang="zh-CN" altLang="en-US" sz="1600" dirty="0"/>
          </a:p>
        </p:txBody>
      </p:sp>
      <p:pic>
        <p:nvPicPr>
          <p:cNvPr id="10242" name="图片 2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139" r="166" b="208"/>
          <a:stretch>
            <a:fillRect/>
          </a:stretch>
        </p:blipFill>
        <p:spPr bwMode="auto">
          <a:xfrm>
            <a:off x="2306643" y="2035810"/>
            <a:ext cx="7578714" cy="166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0" y="457358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62078" y="439168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．配置环境变量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2078" y="4985252"/>
            <a:ext cx="11011341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如果在</a:t>
            </a:r>
            <a:r>
              <a:rPr lang="en-US" altLang="zh-CN" sz="1600" dirty="0"/>
              <a:t>【</a:t>
            </a:r>
            <a:r>
              <a:rPr lang="zh-CN" altLang="en-US" sz="1600" dirty="0"/>
              <a:t>命令提示符</a:t>
            </a:r>
            <a:r>
              <a:rPr lang="en-US" altLang="zh-CN" sz="1600" dirty="0"/>
              <a:t>】</a:t>
            </a:r>
            <a:r>
              <a:rPr lang="zh-CN" altLang="en-US" sz="1600" dirty="0"/>
              <a:t>窗口“</a:t>
            </a:r>
            <a:r>
              <a:rPr lang="en-US" altLang="zh-CN" sz="1600" dirty="0"/>
              <a:t>C:\Users\Administrator&gt;”</a:t>
            </a:r>
            <a:r>
              <a:rPr lang="zh-CN" altLang="en-US" sz="1600" dirty="0"/>
              <a:t>后输入“</a:t>
            </a:r>
            <a:r>
              <a:rPr lang="en-US" altLang="zh-CN" sz="1600" dirty="0"/>
              <a:t>python”</a:t>
            </a:r>
            <a:r>
              <a:rPr lang="zh-CN" altLang="en-US" sz="1600" dirty="0"/>
              <a:t>，并且按</a:t>
            </a:r>
            <a:r>
              <a:rPr lang="en-US" altLang="zh-CN" sz="1600" dirty="0"/>
              <a:t>【Enter】</a:t>
            </a:r>
            <a:r>
              <a:rPr lang="zh-CN" altLang="en-US" sz="1600" dirty="0"/>
              <a:t>键后没有出现图</a:t>
            </a:r>
            <a:r>
              <a:rPr lang="en-US" altLang="zh-CN" sz="1600" dirty="0"/>
              <a:t>1-3</a:t>
            </a:r>
            <a:r>
              <a:rPr lang="zh-CN" altLang="en-US" sz="1600" dirty="0"/>
              <a:t>所示的信息，而是显示“</a:t>
            </a:r>
            <a:r>
              <a:rPr lang="en-US" altLang="zh-CN" sz="1600" dirty="0"/>
              <a:t>'python'</a:t>
            </a:r>
            <a:r>
              <a:rPr lang="zh-CN" altLang="en-US" sz="1600" dirty="0"/>
              <a:t>不是内部或外部命令，也不是可运行的程序或批处理文件”，原因是在当前的路径中找不到</a:t>
            </a:r>
            <a:r>
              <a:rPr lang="en-US" altLang="zh-CN" sz="1600" dirty="0"/>
              <a:t>Python.exe</a:t>
            </a:r>
            <a:r>
              <a:rPr lang="zh-CN" altLang="en-US" sz="1600" dirty="0"/>
              <a:t>可执行文件，解决方法是配置环境变量。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79314" y="3948167"/>
            <a:ext cx="6281886" cy="534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79314" y="2296785"/>
            <a:ext cx="6281886" cy="1167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1.3.2  Python</a:t>
            </a:r>
            <a:r>
              <a:rPr lang="zh-CN" altLang="en-US" dirty="0"/>
              <a:t>程序的注释</a:t>
            </a:r>
            <a:endParaRPr lang="en-US" altLang="zh-CN" dirty="0"/>
          </a:p>
        </p:txBody>
      </p:sp>
      <p:sp>
        <p:nvSpPr>
          <p:cNvPr id="26" name="矩形 25"/>
          <p:cNvSpPr/>
          <p:nvPr/>
        </p:nvSpPr>
        <p:spPr>
          <a:xfrm>
            <a:off x="699867" y="1813179"/>
            <a:ext cx="11146693" cy="266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/>
              <a:t>第一种形式如下。</a:t>
            </a:r>
            <a:endParaRPr lang="zh-CN" altLang="en-US" sz="2000" dirty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/>
              <a:t>    #</a:t>
            </a:r>
            <a:r>
              <a:rPr lang="zh-CN" altLang="en-US" sz="2000" dirty="0"/>
              <a:t>要求输入整数</a:t>
            </a:r>
            <a:endParaRPr lang="zh-CN" altLang="en-US" sz="2000" dirty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/>
              <a:t>    num=input("</a:t>
            </a:r>
            <a:r>
              <a:rPr lang="zh-CN" altLang="en-US" sz="2000" dirty="0"/>
              <a:t>请输入购买数量：</a:t>
            </a:r>
            <a:r>
              <a:rPr lang="en-US" altLang="zh-CN" sz="2000" dirty="0"/>
              <a:t>")</a:t>
            </a:r>
            <a:endParaRPr lang="en-US" altLang="zh-CN" sz="2000" dirty="0"/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/>
              <a:t>第二种形式如下。</a:t>
            </a:r>
            <a:endParaRPr lang="zh-CN" altLang="en-US" sz="2000" dirty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/>
              <a:t>     num=input("</a:t>
            </a:r>
            <a:r>
              <a:rPr lang="zh-CN" altLang="en-US" sz="2000" dirty="0"/>
              <a:t>请输入购买数量：</a:t>
            </a:r>
            <a:r>
              <a:rPr lang="en-US" altLang="zh-CN" sz="2000" dirty="0"/>
              <a:t>")      #</a:t>
            </a:r>
            <a:r>
              <a:rPr lang="zh-CN" altLang="en-US" sz="2000" dirty="0"/>
              <a:t>要求输入整数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．单行注释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987751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2078" y="4805845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．多行注释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2543" y="5498308"/>
            <a:ext cx="11146693" cy="100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</a:t>
            </a:r>
            <a:r>
              <a:rPr lang="en-US" altLang="zh-CN" sz="2000" dirty="0"/>
              <a:t>Python</a:t>
            </a:r>
            <a:r>
              <a:rPr lang="zh-CN" altLang="en-US" sz="2000" dirty="0"/>
              <a:t>中多行注释使用多个“</a:t>
            </a:r>
            <a:r>
              <a:rPr lang="en-US" altLang="zh-CN" sz="2000" dirty="0"/>
              <a:t>#”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）多行注释使用</a:t>
            </a:r>
            <a:r>
              <a:rPr lang="en-US" altLang="zh-CN" sz="2000" dirty="0"/>
              <a:t>3</a:t>
            </a:r>
            <a:r>
              <a:rPr lang="zh-CN" altLang="en-US" sz="2000" dirty="0"/>
              <a:t>个单引号“</a:t>
            </a:r>
            <a:r>
              <a:rPr lang="en-US" altLang="zh-CN" sz="2000" dirty="0"/>
              <a:t>'''”</a:t>
            </a:r>
            <a:r>
              <a:rPr lang="zh-CN" altLang="en-US" sz="2000" dirty="0"/>
              <a:t>或者</a:t>
            </a:r>
            <a:r>
              <a:rPr lang="en-US" altLang="zh-CN" sz="2000" dirty="0"/>
              <a:t>3</a:t>
            </a:r>
            <a:r>
              <a:rPr lang="zh-CN" altLang="en-US" sz="2000" dirty="0"/>
              <a:t>个双引号“</a:t>
            </a:r>
            <a:r>
              <a:rPr lang="en-US" altLang="zh-CN" sz="2000" dirty="0"/>
              <a:t>"""”</a:t>
            </a:r>
            <a:r>
              <a:rPr lang="zh-CN" altLang="en-US" sz="2000" dirty="0"/>
              <a:t>标注。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17236" y="6275301"/>
            <a:ext cx="12209236" cy="575873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任务</a:t>
            </a:r>
            <a:r>
              <a:rPr lang="en-US" altLang="zh-CN" dirty="0"/>
              <a:t>1-3】</a:t>
            </a:r>
            <a:r>
              <a:rPr lang="zh-CN" altLang="en-US" dirty="0"/>
              <a:t>编写程序计算并输出金额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213708" y="1432359"/>
            <a:ext cx="94917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PyCharm</a:t>
            </a:r>
            <a:r>
              <a:rPr lang="zh-CN" altLang="en-US" sz="2000" dirty="0"/>
              <a:t>项目</a:t>
            </a:r>
            <a:r>
              <a:rPr lang="en-US" altLang="zh-CN" sz="2000" dirty="0"/>
              <a:t>Unit01</a:t>
            </a:r>
            <a:r>
              <a:rPr lang="zh-CN" altLang="en-US" sz="2000" dirty="0"/>
              <a:t>中创建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</a:t>
            </a:r>
            <a:r>
              <a:rPr lang="en-US" altLang="zh-CN" sz="2000" dirty="0"/>
              <a:t>1-3.py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</a:t>
            </a:r>
            <a:r>
              <a:rPr lang="en-US" altLang="zh-CN" sz="2000" dirty="0"/>
              <a:t>1-3.py</a:t>
            </a:r>
            <a:r>
              <a:rPr lang="zh-CN" altLang="en-US" sz="2000" dirty="0"/>
              <a:t>中编写程序代码，实现以下功能。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486507" y="1426254"/>
            <a:ext cx="1727201" cy="4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rgbClr val="FF6E55"/>
                </a:solidFill>
              </a:rPr>
              <a:t>【</a:t>
            </a:r>
            <a:r>
              <a:rPr lang="zh-CN" altLang="en-US" sz="2200" b="1" dirty="0">
                <a:solidFill>
                  <a:srgbClr val="FF6E55"/>
                </a:solidFill>
              </a:rPr>
              <a:t>任务描述</a:t>
            </a:r>
            <a:r>
              <a:rPr lang="en-US" altLang="zh-CN" sz="2200" b="1" dirty="0">
                <a:solidFill>
                  <a:srgbClr val="FF6E55"/>
                </a:solidFill>
              </a:rPr>
              <a:t>】</a:t>
            </a:r>
            <a:endParaRPr lang="en-US" altLang="zh-CN" sz="2200" b="1" dirty="0">
              <a:solidFill>
                <a:srgbClr val="FF6E55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2171" y="4059486"/>
            <a:ext cx="1801642" cy="4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rgbClr val="FF6E55"/>
                </a:solidFill>
              </a:rPr>
              <a:t>【</a:t>
            </a:r>
            <a:r>
              <a:rPr lang="zh-CN" altLang="en-US" sz="2200" b="1" dirty="0">
                <a:solidFill>
                  <a:srgbClr val="FF6E55"/>
                </a:solidFill>
              </a:rPr>
              <a:t>任务实施</a:t>
            </a:r>
            <a:r>
              <a:rPr lang="en-US" altLang="zh-CN" sz="2200" b="1" dirty="0">
                <a:solidFill>
                  <a:srgbClr val="FF6E55"/>
                </a:solidFill>
              </a:rPr>
              <a:t>】</a:t>
            </a:r>
            <a:endParaRPr lang="en-US" altLang="zh-CN" sz="2200" b="1" dirty="0">
              <a:solidFill>
                <a:srgbClr val="FF6E5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13706" y="3992846"/>
            <a:ext cx="9531839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PyCharm</a:t>
            </a:r>
            <a:r>
              <a:rPr lang="zh-CN" altLang="en-US" sz="2000" dirty="0"/>
              <a:t>项目</a:t>
            </a:r>
            <a:r>
              <a:rPr lang="en-US" altLang="zh-CN" sz="2000" dirty="0"/>
              <a:t>Unit01</a:t>
            </a:r>
            <a:r>
              <a:rPr lang="zh-CN" altLang="en-US" sz="2000" dirty="0"/>
              <a:t>中创建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</a:t>
            </a:r>
            <a:r>
              <a:rPr lang="en-US" altLang="zh-CN" sz="2000" dirty="0"/>
              <a:t>1-3.py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</a:t>
            </a:r>
            <a:r>
              <a:rPr lang="en-US" altLang="zh-CN" sz="2000" dirty="0"/>
              <a:t>1-3.py</a:t>
            </a:r>
            <a:r>
              <a:rPr lang="zh-CN" altLang="en-US" sz="2000" dirty="0"/>
              <a:t>中编写程序代码，实现所需功能，程序文件</a:t>
            </a:r>
            <a:r>
              <a:rPr lang="en-US" altLang="zh-CN" sz="2000" dirty="0"/>
              <a:t>1-3.py</a:t>
            </a:r>
            <a:r>
              <a:rPr lang="zh-CN" altLang="en-US" sz="2000" dirty="0"/>
              <a:t>的代码如下所示。程序文件</a:t>
            </a:r>
            <a:r>
              <a:rPr lang="en-US" altLang="zh-CN" sz="2000" dirty="0"/>
              <a:t>1-3.py</a:t>
            </a:r>
            <a:r>
              <a:rPr lang="zh-CN" altLang="en-US" sz="2000" dirty="0"/>
              <a:t>中注释为使用“</a:t>
            </a:r>
            <a:r>
              <a:rPr lang="en-US" altLang="zh-CN" sz="2000" dirty="0"/>
              <a:t>"""”</a:t>
            </a:r>
            <a:r>
              <a:rPr lang="zh-CN" altLang="en-US" sz="2000" dirty="0"/>
              <a:t>实现的多行注释。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2253759" y="2354666"/>
            <a:ext cx="94917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给变量</a:t>
            </a:r>
            <a:r>
              <a:rPr lang="en-US" altLang="zh-CN" sz="2000" dirty="0"/>
              <a:t>number</a:t>
            </a:r>
            <a:r>
              <a:rPr lang="zh-CN" altLang="en-US" sz="2000" dirty="0"/>
              <a:t>、</a:t>
            </a:r>
            <a:r>
              <a:rPr lang="en-US" altLang="zh-CN" sz="2000" dirty="0"/>
              <a:t>price</a:t>
            </a:r>
            <a:r>
              <a:rPr lang="zh-CN" altLang="en-US" sz="2000" dirty="0"/>
              <a:t>赋值；计算金额并赋值给变量</a:t>
            </a:r>
            <a:r>
              <a:rPr lang="en-US" altLang="zh-CN" sz="2000" dirty="0"/>
              <a:t>amount</a:t>
            </a:r>
            <a:r>
              <a:rPr lang="zh-CN" altLang="en-US" sz="2000" dirty="0"/>
              <a:t>；使用</a:t>
            </a:r>
            <a:r>
              <a:rPr lang="en-US" altLang="zh-CN" sz="2000" dirty="0"/>
              <a:t>print()</a:t>
            </a:r>
            <a:r>
              <a:rPr lang="zh-CN" altLang="en-US" sz="2000" dirty="0"/>
              <a:t>函数分别输出变量</a:t>
            </a:r>
            <a:r>
              <a:rPr lang="en-US" altLang="zh-CN" sz="2000" dirty="0"/>
              <a:t>number</a:t>
            </a:r>
            <a:r>
              <a:rPr lang="zh-CN" altLang="en-US" sz="2000" dirty="0"/>
              <a:t>、</a:t>
            </a:r>
            <a:r>
              <a:rPr lang="en-US" altLang="zh-CN" sz="2000" dirty="0"/>
              <a:t>price</a:t>
            </a:r>
            <a:r>
              <a:rPr lang="zh-CN" altLang="en-US" sz="2000" dirty="0"/>
              <a:t>、</a:t>
            </a:r>
            <a:r>
              <a:rPr lang="en-US" altLang="zh-CN" sz="2000" dirty="0"/>
              <a:t>amount</a:t>
            </a:r>
            <a:r>
              <a:rPr lang="zh-CN" altLang="en-US" sz="2000" dirty="0"/>
              <a:t>的值。</a:t>
            </a:r>
            <a:endParaRPr lang="zh-CN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2213706" y="3277534"/>
            <a:ext cx="9491786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ea"/>
              <a:buAutoNum type="circleNumDbPlain" startAt="3"/>
            </a:pPr>
            <a:r>
              <a:rPr lang="zh-CN" altLang="en-US" sz="2000" dirty="0"/>
              <a:t>在</a:t>
            </a:r>
            <a:r>
              <a:rPr lang="en-US" altLang="zh-CN" sz="2000" dirty="0"/>
              <a:t>PyCharm</a:t>
            </a:r>
            <a:r>
              <a:rPr lang="zh-CN" altLang="en-US" sz="2000" dirty="0"/>
              <a:t>集成开发环境中运行程序文件</a:t>
            </a:r>
            <a:r>
              <a:rPr lang="en-US" altLang="zh-CN" sz="2000" dirty="0"/>
              <a:t>1-3.py</a:t>
            </a:r>
            <a:r>
              <a:rPr lang="zh-CN" altLang="en-US" sz="2000" dirty="0"/>
              <a:t>，显示程序运行结果。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17236" y="6275301"/>
            <a:ext cx="12209236" cy="575873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任务</a:t>
            </a:r>
            <a:r>
              <a:rPr lang="en-US" altLang="zh-CN" dirty="0"/>
              <a:t>1-3】</a:t>
            </a:r>
            <a:r>
              <a:rPr lang="zh-CN" altLang="en-US" dirty="0"/>
              <a:t>编写程序计算并输出金额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90356" y="1371600"/>
            <a:ext cx="5061805" cy="4536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0356" y="1315918"/>
            <a:ext cx="4545761" cy="4536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dirty="0"/>
              <a:t>"""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zh-CN" altLang="en-US" sz="1600" dirty="0"/>
              <a:t>开发人员：</a:t>
            </a:r>
            <a:r>
              <a:rPr lang="en-US" altLang="zh-CN" sz="1600" dirty="0"/>
              <a:t>Administrator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zh-CN" altLang="en-US" sz="1600" dirty="0"/>
              <a:t>开发时间：</a:t>
            </a:r>
            <a:r>
              <a:rPr lang="en-US" altLang="zh-CN" sz="1600" dirty="0"/>
              <a:t>2020/4/2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zh-CN" altLang="en-US" sz="1600" dirty="0"/>
              <a:t>文件名称：</a:t>
            </a:r>
            <a:r>
              <a:rPr lang="en-US" altLang="zh-CN" sz="1600" dirty="0"/>
              <a:t>1-3.py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zh-CN" altLang="en-US" sz="1600" dirty="0"/>
              <a:t>开发工具：</a:t>
            </a:r>
            <a:r>
              <a:rPr lang="en-US" altLang="zh-CN" sz="1600" dirty="0"/>
              <a:t>PyCharm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coding:UTF-8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"""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number=3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price=25.8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amount=number*price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print("  </a:t>
            </a:r>
            <a:r>
              <a:rPr lang="zh-CN" altLang="en-US" sz="1600" dirty="0"/>
              <a:t>数量：</a:t>
            </a:r>
            <a:r>
              <a:rPr lang="en-US" altLang="zh-CN" sz="1600" dirty="0"/>
              <a:t>",number)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print("  </a:t>
            </a:r>
            <a:r>
              <a:rPr lang="zh-CN" altLang="en-US" sz="1600" dirty="0"/>
              <a:t>价格：</a:t>
            </a:r>
            <a:r>
              <a:rPr lang="en-US" altLang="zh-CN" sz="1600" dirty="0"/>
              <a:t>",price,"</a:t>
            </a:r>
            <a:r>
              <a:rPr lang="zh-CN" altLang="en-US" sz="1600" dirty="0"/>
              <a:t>元</a:t>
            </a:r>
            <a:r>
              <a:rPr lang="en-US" altLang="zh-CN" sz="1600" dirty="0"/>
              <a:t>")</a:t>
            </a:r>
            <a:endParaRPr lang="en-US" altLang="zh-CN" sz="1600" dirty="0"/>
          </a:p>
          <a:p>
            <a:pPr algn="just">
              <a:lnSpc>
                <a:spcPct val="140000"/>
              </a:lnSpc>
            </a:pPr>
            <a:r>
              <a:rPr lang="en-US" altLang="zh-CN" sz="1600" dirty="0"/>
              <a:t>print("  </a:t>
            </a:r>
            <a:r>
              <a:rPr lang="zh-CN" altLang="en-US" sz="1600" dirty="0"/>
              <a:t>金额：</a:t>
            </a:r>
            <a:r>
              <a:rPr lang="en-US" altLang="zh-CN" sz="1600" dirty="0"/>
              <a:t>{:.2f}</a:t>
            </a:r>
            <a:r>
              <a:rPr lang="zh-CN" altLang="en-US" sz="1600" dirty="0"/>
              <a:t>元</a:t>
            </a:r>
            <a:r>
              <a:rPr lang="en-US" altLang="zh-CN" sz="1600" dirty="0"/>
              <a:t>".format(amount))</a:t>
            </a:r>
            <a:endParaRPr lang="en-US" altLang="zh-CN" sz="1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1" y="2106651"/>
            <a:ext cx="2235200" cy="131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6096000" y="3588090"/>
            <a:ext cx="34703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1-45  </a:t>
            </a:r>
            <a:r>
              <a:rPr lang="zh-CN" altLang="en-US" sz="1400" dirty="0"/>
              <a:t>程序文件</a:t>
            </a:r>
            <a:r>
              <a:rPr lang="en-US" altLang="zh-CN" sz="1400" dirty="0"/>
              <a:t>1-3.py</a:t>
            </a:r>
            <a:r>
              <a:rPr lang="zh-CN" altLang="en-US" sz="1400" dirty="0"/>
              <a:t>的运行结果</a:t>
            </a:r>
            <a:endParaRPr lang="en-US" altLang="zh-CN" sz="1400" dirty="0"/>
          </a:p>
        </p:txBody>
      </p:sp>
      <p:sp>
        <p:nvSpPr>
          <p:cNvPr id="18" name="矩形 17"/>
          <p:cNvSpPr/>
          <p:nvPr/>
        </p:nvSpPr>
        <p:spPr>
          <a:xfrm>
            <a:off x="6245928" y="1324586"/>
            <a:ext cx="5488872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/>
              <a:t>程序文件</a:t>
            </a:r>
            <a:r>
              <a:rPr lang="en-US" altLang="zh-CN" sz="2000" dirty="0"/>
              <a:t>1-3.py</a:t>
            </a:r>
            <a:r>
              <a:rPr lang="zh-CN" altLang="en-US" sz="2000" dirty="0"/>
              <a:t>的运行结果如图</a:t>
            </a:r>
            <a:r>
              <a:rPr lang="en-US" altLang="zh-CN" sz="2000" dirty="0"/>
              <a:t>1- 45</a:t>
            </a:r>
            <a:r>
              <a:rPr lang="zh-CN" altLang="en-US" sz="2000" dirty="0"/>
              <a:t>所示。</a:t>
            </a:r>
            <a:endParaRPr lang="zh-CN" altLang="en-US" sz="20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9582603" y="5409127"/>
            <a:ext cx="2064661" cy="1196485"/>
            <a:chOff x="8969829" y="5239657"/>
            <a:chExt cx="2064661" cy="1397017"/>
          </a:xfrm>
        </p:grpSpPr>
        <p:sp>
          <p:nvSpPr>
            <p:cNvPr id="20" name="矩形 19"/>
            <p:cNvSpPr/>
            <p:nvPr/>
          </p:nvSpPr>
          <p:spPr>
            <a:xfrm>
              <a:off x="10653486" y="5617029"/>
              <a:ext cx="381004" cy="10196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123265" y="6052220"/>
              <a:ext cx="370564" cy="5844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608457" y="5239657"/>
              <a:ext cx="381005" cy="13970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8969829" y="6197696"/>
              <a:ext cx="453576" cy="4389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" t="9829" r="1315" b="41760"/>
          <a:stretch>
            <a:fillRect/>
          </a:stretch>
        </p:blipFill>
        <p:spPr>
          <a:xfrm>
            <a:off x="493" y="-18384"/>
            <a:ext cx="12191999" cy="1348468"/>
          </a:xfrm>
          <a:custGeom>
            <a:avLst/>
            <a:gdLst>
              <a:gd name="connsiteX0" fmla="*/ 0 w 12191999"/>
              <a:gd name="connsiteY0" fmla="*/ 0 h 4041171"/>
              <a:gd name="connsiteX1" fmla="*/ 12191999 w 12191999"/>
              <a:gd name="connsiteY1" fmla="*/ 0 h 4041171"/>
              <a:gd name="connsiteX2" fmla="*/ 12191999 w 12191999"/>
              <a:gd name="connsiteY2" fmla="*/ 4041171 h 4041171"/>
              <a:gd name="connsiteX3" fmla="*/ 0 w 12191999"/>
              <a:gd name="connsiteY3" fmla="*/ 4041171 h 40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041171">
                <a:moveTo>
                  <a:pt x="0" y="0"/>
                </a:moveTo>
                <a:lnTo>
                  <a:pt x="12191999" y="0"/>
                </a:lnTo>
                <a:lnTo>
                  <a:pt x="12191999" y="4041171"/>
                </a:lnTo>
                <a:lnTo>
                  <a:pt x="0" y="4041171"/>
                </a:lnTo>
                <a:close/>
              </a:path>
            </a:pathLst>
          </a:custGeom>
        </p:spPr>
      </p:pic>
      <p:grpSp>
        <p:nvGrpSpPr>
          <p:cNvPr id="5" name="Group 24"/>
          <p:cNvGrpSpPr/>
          <p:nvPr/>
        </p:nvGrpSpPr>
        <p:grpSpPr>
          <a:xfrm>
            <a:off x="9565187" y="738261"/>
            <a:ext cx="999656" cy="999656"/>
            <a:chOff x="7529520" y="2743206"/>
            <a:chExt cx="760650" cy="760650"/>
          </a:xfrm>
        </p:grpSpPr>
        <p:sp>
          <p:nvSpPr>
            <p:cNvPr id="6" name="Oval 4"/>
            <p:cNvSpPr/>
            <p:nvPr/>
          </p:nvSpPr>
          <p:spPr>
            <a:xfrm>
              <a:off x="7529520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8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utoShape 112"/>
            <p:cNvSpPr/>
            <p:nvPr/>
          </p:nvSpPr>
          <p:spPr bwMode="auto">
            <a:xfrm>
              <a:off x="7715272" y="2928958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48B4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5622029" y="738261"/>
            <a:ext cx="999656" cy="999656"/>
            <a:chOff x="4529124" y="2743206"/>
            <a:chExt cx="760650" cy="760650"/>
          </a:xfrm>
        </p:grpSpPr>
        <p:sp>
          <p:nvSpPr>
            <p:cNvPr id="9" name="Oval 5"/>
            <p:cNvSpPr/>
            <p:nvPr/>
          </p:nvSpPr>
          <p:spPr>
            <a:xfrm>
              <a:off x="4529124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57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18"/>
            <p:cNvGrpSpPr/>
            <p:nvPr/>
          </p:nvGrpSpPr>
          <p:grpSpPr>
            <a:xfrm>
              <a:off x="4786314" y="2928958"/>
              <a:ext cx="251543" cy="366676"/>
              <a:chOff x="3500430" y="4071948"/>
              <a:chExt cx="251543" cy="366676"/>
            </a:xfrm>
            <a:solidFill>
              <a:schemeClr val="accent1"/>
            </a:solidFill>
          </p:grpSpPr>
          <p:sp>
            <p:nvSpPr>
              <p:cNvPr id="11" name="AutoShape 113"/>
              <p:cNvSpPr/>
              <p:nvPr/>
            </p:nvSpPr>
            <p:spPr bwMode="auto">
              <a:xfrm>
                <a:off x="3500430" y="4071948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A577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" name="AutoShape 114"/>
              <p:cNvSpPr/>
              <p:nvPr/>
            </p:nvSpPr>
            <p:spPr bwMode="auto">
              <a:xfrm>
                <a:off x="3557371" y="4129515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A577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3" name="Group 23"/>
          <p:cNvGrpSpPr/>
          <p:nvPr/>
        </p:nvGrpSpPr>
        <p:grpSpPr>
          <a:xfrm>
            <a:off x="8250801" y="738261"/>
            <a:ext cx="999656" cy="999656"/>
            <a:chOff x="6529388" y="2743206"/>
            <a:chExt cx="760650" cy="760650"/>
          </a:xfrm>
        </p:grpSpPr>
        <p:sp>
          <p:nvSpPr>
            <p:cNvPr id="14" name="Oval 3"/>
            <p:cNvSpPr/>
            <p:nvPr/>
          </p:nvSpPr>
          <p:spPr>
            <a:xfrm>
              <a:off x="6529388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"/>
            <p:cNvGrpSpPr/>
            <p:nvPr/>
          </p:nvGrpSpPr>
          <p:grpSpPr>
            <a:xfrm>
              <a:off x="6715140" y="2962971"/>
              <a:ext cx="366051" cy="320998"/>
              <a:chOff x="1978660" y="2629646"/>
              <a:chExt cx="366051" cy="320998"/>
            </a:xfrm>
            <a:solidFill>
              <a:schemeClr val="accent4"/>
            </a:solidFill>
          </p:grpSpPr>
          <p:sp>
            <p:nvSpPr>
              <p:cNvPr id="16" name="AutoShape 147"/>
              <p:cNvSpPr/>
              <p:nvPr/>
            </p:nvSpPr>
            <p:spPr bwMode="auto">
              <a:xfrm>
                <a:off x="1978660" y="2629646"/>
                <a:ext cx="366051" cy="320998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rgbClr val="FFC35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" name="AutoShape 148"/>
              <p:cNvSpPr/>
              <p:nvPr/>
            </p:nvSpPr>
            <p:spPr bwMode="auto">
              <a:xfrm>
                <a:off x="2035600" y="2687213"/>
                <a:ext cx="54438" cy="544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8" name="Group 22"/>
          <p:cNvGrpSpPr/>
          <p:nvPr/>
        </p:nvGrpSpPr>
        <p:grpSpPr>
          <a:xfrm>
            <a:off x="6936415" y="738261"/>
            <a:ext cx="999656" cy="999656"/>
            <a:chOff x="5529256" y="2743206"/>
            <a:chExt cx="760650" cy="760650"/>
          </a:xfrm>
        </p:grpSpPr>
        <p:sp>
          <p:nvSpPr>
            <p:cNvPr id="19" name="Oval 2"/>
            <p:cNvSpPr/>
            <p:nvPr/>
          </p:nvSpPr>
          <p:spPr>
            <a:xfrm>
              <a:off x="5529256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6E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utoShape 149"/>
            <p:cNvSpPr/>
            <p:nvPr/>
          </p:nvSpPr>
          <p:spPr bwMode="auto">
            <a:xfrm>
              <a:off x="5715008" y="2962971"/>
              <a:ext cx="366051" cy="2634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FF6E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42950" y="1453232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24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</a:t>
            </a:r>
            <a:endParaRPr lang="zh-CN" altLang="en-US" sz="2800" dirty="0">
              <a:solidFill>
                <a:srgbClr val="524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4"/>
          <p:cNvSpPr/>
          <p:nvPr/>
        </p:nvSpPr>
        <p:spPr>
          <a:xfrm>
            <a:off x="1740147" y="2031703"/>
            <a:ext cx="6409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1.1  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搭建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开发环境与使用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IDLE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编写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2200275" y="2485908"/>
            <a:ext cx="5843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1.1.1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搭建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开发环境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2" name="Rectangle 14"/>
          <p:cNvSpPr/>
          <p:nvPr/>
        </p:nvSpPr>
        <p:spPr>
          <a:xfrm>
            <a:off x="1740147" y="3239302"/>
            <a:ext cx="6510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1.2  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测试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PyCharm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开发环境与编写简单的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3" name="Rectangle 14"/>
          <p:cNvSpPr/>
          <p:nvPr/>
        </p:nvSpPr>
        <p:spPr>
          <a:xfrm>
            <a:off x="2200275" y="3623757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1.2.1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测试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PyCharm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开发环境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4" name="Rectangle 14"/>
          <p:cNvSpPr/>
          <p:nvPr/>
        </p:nvSpPr>
        <p:spPr>
          <a:xfrm>
            <a:off x="1740148" y="4295901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1.3  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程序的基本组成</a:t>
            </a:r>
            <a:endParaRPr lang="en-US" altLang="zh-CN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5" name="Rectangle 14"/>
          <p:cNvSpPr/>
          <p:nvPr/>
        </p:nvSpPr>
        <p:spPr>
          <a:xfrm>
            <a:off x="1740148" y="5372378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1.4  print()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函数的基本用法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grpSp>
        <p:nvGrpSpPr>
          <p:cNvPr id="29" name="Group 332"/>
          <p:cNvGrpSpPr/>
          <p:nvPr/>
        </p:nvGrpSpPr>
        <p:grpSpPr>
          <a:xfrm>
            <a:off x="1332056" y="5382501"/>
            <a:ext cx="325905" cy="325904"/>
            <a:chOff x="4643438" y="2786064"/>
            <a:chExt cx="288476" cy="288476"/>
          </a:xfrm>
        </p:grpSpPr>
        <p:sp>
          <p:nvSpPr>
            <p:cNvPr id="30" name="Oval 326"/>
            <p:cNvSpPr/>
            <p:nvPr/>
          </p:nvSpPr>
          <p:spPr>
            <a:xfrm>
              <a:off x="4643438" y="2786064"/>
              <a:ext cx="288476" cy="288476"/>
            </a:xfrm>
            <a:prstGeom prst="ellipse">
              <a:avLst/>
            </a:prstGeom>
            <a:solidFill>
              <a:srgbClr val="FF6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976312" y="6532470"/>
            <a:ext cx="10915650" cy="45719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2766" y="6673479"/>
            <a:ext cx="10915650" cy="81880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14"/>
          <p:cNvSpPr/>
          <p:nvPr/>
        </p:nvSpPr>
        <p:spPr>
          <a:xfrm>
            <a:off x="2200274" y="2903110"/>
            <a:ext cx="6775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1.1.2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使用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IDLE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编写简单的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0" name="Rectangle 14"/>
          <p:cNvSpPr/>
          <p:nvPr/>
        </p:nvSpPr>
        <p:spPr>
          <a:xfrm>
            <a:off x="2185989" y="3972971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1.2.2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编写简单的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1" name="Rectangle 14"/>
          <p:cNvSpPr/>
          <p:nvPr/>
        </p:nvSpPr>
        <p:spPr>
          <a:xfrm>
            <a:off x="2224852" y="4705133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1.3.1  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程序的基本要素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2" name="Rectangle 14"/>
          <p:cNvSpPr/>
          <p:nvPr/>
        </p:nvSpPr>
        <p:spPr>
          <a:xfrm>
            <a:off x="2210566" y="5054347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1.3.2  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程序的注释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6" name="Rectangle 14"/>
          <p:cNvSpPr/>
          <p:nvPr/>
        </p:nvSpPr>
        <p:spPr>
          <a:xfrm>
            <a:off x="1740147" y="5736884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1.5  input()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函数的基本用法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7547" y="5118955"/>
            <a:ext cx="6420440" cy="1609507"/>
          </a:xfrm>
          <a:prstGeom prst="rect">
            <a:avLst/>
          </a:prstGeom>
          <a:noFill/>
          <a:ln>
            <a:solidFill>
              <a:srgbClr val="48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1.3.2  Python</a:t>
            </a:r>
            <a:r>
              <a:rPr lang="zh-CN" altLang="en-US" dirty="0"/>
              <a:t>程序的注释</a:t>
            </a:r>
            <a:endParaRPr lang="en-US" altLang="zh-CN" dirty="0"/>
          </a:p>
        </p:txBody>
      </p:sp>
      <p:sp>
        <p:nvSpPr>
          <p:cNvPr id="26" name="矩形 25"/>
          <p:cNvSpPr/>
          <p:nvPr/>
        </p:nvSpPr>
        <p:spPr>
          <a:xfrm>
            <a:off x="1187547" y="1746598"/>
            <a:ext cx="10537093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/>
              <a:t>print()</a:t>
            </a:r>
            <a:r>
              <a:rPr lang="zh-CN" altLang="en-US" sz="2000" dirty="0"/>
              <a:t>函数的基本语法格式如下。</a:t>
            </a:r>
            <a:endParaRPr lang="zh-CN" altLang="en-US" sz="2000" dirty="0"/>
          </a:p>
          <a:p>
            <a:pPr>
              <a:lnSpc>
                <a:spcPct val="130000"/>
              </a:lnSpc>
            </a:pPr>
            <a:r>
              <a:rPr lang="en-US" altLang="zh-CN" sz="2000" dirty="0"/>
              <a:t>print(</a:t>
            </a:r>
            <a:r>
              <a:rPr lang="zh-CN" altLang="en-US" sz="2000" dirty="0"/>
              <a:t>输出内容</a:t>
            </a:r>
            <a:r>
              <a:rPr lang="en-US" altLang="zh-CN" sz="2000" dirty="0"/>
              <a:t>)</a:t>
            </a:r>
            <a:endParaRPr lang="en-US" altLang="zh-CN" sz="2000" dirty="0"/>
          </a:p>
        </p:txBody>
      </p:sp>
      <p:sp>
        <p:nvSpPr>
          <p:cNvPr id="9" name="矩形 8"/>
          <p:cNvSpPr/>
          <p:nvPr/>
        </p:nvSpPr>
        <p:spPr>
          <a:xfrm>
            <a:off x="17236" y="140366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9314" y="122176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print()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函数的基本语法格式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0311" y="3309663"/>
            <a:ext cx="10537093" cy="125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在</a:t>
            </a:r>
            <a:r>
              <a:rPr lang="en-US" altLang="zh-CN" sz="2000" dirty="0"/>
              <a:t>Python</a:t>
            </a:r>
            <a:r>
              <a:rPr lang="zh-CN" altLang="en-US" sz="2000" dirty="0"/>
              <a:t>中，默认情况下一条</a:t>
            </a:r>
            <a:r>
              <a:rPr lang="en-US" altLang="zh-CN" sz="2000" dirty="0"/>
              <a:t>print()</a:t>
            </a:r>
            <a:r>
              <a:rPr lang="zh-CN" altLang="en-US" sz="2000" dirty="0"/>
              <a:t>语句输出后会自动换行，如果想要一次输出多个内容而且不换行，在</a:t>
            </a:r>
            <a:r>
              <a:rPr lang="en-US" altLang="zh-CN" sz="2000" dirty="0"/>
              <a:t>print()</a:t>
            </a:r>
            <a:r>
              <a:rPr lang="zh-CN" altLang="en-US" sz="2000" dirty="0"/>
              <a:t>函数中需要加上</a:t>
            </a:r>
            <a:r>
              <a:rPr lang="en-US" altLang="zh-CN" sz="2000" dirty="0"/>
              <a:t>end=""</a:t>
            </a:r>
            <a:r>
              <a:rPr lang="zh-CN" altLang="en-US" sz="2000" dirty="0"/>
              <a:t>，也可以将要输出的内容使用半角逗号“</a:t>
            </a:r>
            <a:r>
              <a:rPr lang="en-US" altLang="zh-CN" sz="2000" dirty="0"/>
              <a:t>,”</a:t>
            </a:r>
            <a:r>
              <a:rPr lang="zh-CN" altLang="en-US" sz="2000" dirty="0"/>
              <a:t>分隔予以输出。</a:t>
            </a:r>
            <a:endParaRPr lang="en-US" altLang="zh-CN" sz="2000" dirty="0"/>
          </a:p>
        </p:txBody>
      </p:sp>
      <p:sp>
        <p:nvSpPr>
          <p:cNvPr id="13" name="矩形 12"/>
          <p:cNvSpPr/>
          <p:nvPr/>
        </p:nvSpPr>
        <p:spPr>
          <a:xfrm>
            <a:off x="0" y="2966731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2078" y="2784825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．换行输出与不换行输出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32"/>
          <p:cNvSpPr txBox="1"/>
          <p:nvPr/>
        </p:nvSpPr>
        <p:spPr>
          <a:xfrm>
            <a:off x="1187547" y="4688068"/>
            <a:ext cx="4247406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1319628" y="5230808"/>
            <a:ext cx="6288359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s-ES" altLang="zh-CN" dirty="0"/>
              <a:t>x="a"</a:t>
            </a:r>
            <a:endParaRPr lang="es-ES" altLang="zh-CN" dirty="0"/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s-ES" altLang="zh-CN" dirty="0"/>
              <a:t>y="b"</a:t>
            </a:r>
            <a:endParaRPr lang="es-ES" altLang="zh-CN" dirty="0"/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s-ES" altLang="zh-CN" dirty="0"/>
              <a:t>print( x )</a:t>
            </a:r>
            <a:endParaRPr lang="es-ES" altLang="zh-CN" dirty="0"/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s-ES" altLang="zh-CN" dirty="0"/>
              <a:t>print( y )</a:t>
            </a:r>
            <a:endParaRPr lang="es-ES" altLang="zh-CN" dirty="0"/>
          </a:p>
        </p:txBody>
      </p:sp>
      <p:sp>
        <p:nvSpPr>
          <p:cNvPr id="17" name="TextBox 5"/>
          <p:cNvSpPr txBox="1"/>
          <p:nvPr/>
        </p:nvSpPr>
        <p:spPr>
          <a:xfrm>
            <a:off x="1187547" y="4657291"/>
            <a:ext cx="5059602" cy="453457"/>
          </a:xfrm>
          <a:prstGeom prst="rect">
            <a:avLst/>
          </a:prstGeom>
          <a:solidFill>
            <a:srgbClr val="48B49C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【</a:t>
            </a:r>
            <a:r>
              <a:rPr lang="zh-CN" altLang="en-US" sz="2000" dirty="0">
                <a:solidFill>
                  <a:schemeClr val="bg1"/>
                </a:solidFill>
              </a:rPr>
              <a:t>实例</a:t>
            </a:r>
            <a:r>
              <a:rPr lang="en-US" altLang="zh-CN" sz="2000" dirty="0">
                <a:solidFill>
                  <a:schemeClr val="bg1"/>
                </a:solidFill>
              </a:rPr>
              <a:t>1-1】</a:t>
            </a:r>
            <a:r>
              <a:rPr lang="zh-CN" altLang="en-US" sz="2000" dirty="0">
                <a:solidFill>
                  <a:schemeClr val="bg1"/>
                </a:solidFill>
              </a:rPr>
              <a:t>使用</a:t>
            </a:r>
            <a:r>
              <a:rPr lang="en-US" altLang="zh-CN" sz="2000" dirty="0">
                <a:solidFill>
                  <a:schemeClr val="bg1"/>
                </a:solidFill>
              </a:rPr>
              <a:t>print()</a:t>
            </a:r>
            <a:r>
              <a:rPr lang="zh-CN" altLang="en-US" sz="2000" dirty="0">
                <a:solidFill>
                  <a:schemeClr val="bg1"/>
                </a:solidFill>
              </a:rPr>
              <a:t>函数实现换行输出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17153" y="4668346"/>
            <a:ext cx="1190834" cy="422266"/>
            <a:chOff x="10061024" y="6327663"/>
            <a:chExt cx="1190834" cy="430887"/>
          </a:xfrm>
          <a:solidFill>
            <a:srgbClr val="48B49C"/>
          </a:solidFill>
        </p:grpSpPr>
        <p:sp>
          <p:nvSpPr>
            <p:cNvPr id="19" name="文本框 32"/>
            <p:cNvSpPr txBox="1"/>
            <p:nvPr/>
          </p:nvSpPr>
          <p:spPr>
            <a:xfrm>
              <a:off x="10061024" y="6327663"/>
              <a:ext cx="216317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32"/>
            <p:cNvSpPr txBox="1"/>
            <p:nvPr/>
          </p:nvSpPr>
          <p:spPr>
            <a:xfrm>
              <a:off x="10389648" y="6327663"/>
              <a:ext cx="216317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32"/>
            <p:cNvSpPr txBox="1"/>
            <p:nvPr/>
          </p:nvSpPr>
          <p:spPr>
            <a:xfrm>
              <a:off x="10706917" y="6327663"/>
              <a:ext cx="216317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035541" y="6327663"/>
              <a:ext cx="216317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833360" y="5454334"/>
            <a:ext cx="3874044" cy="1253677"/>
          </a:xfrm>
          <a:prstGeom prst="rect">
            <a:avLst/>
          </a:prstGeom>
          <a:ln>
            <a:solidFill>
              <a:srgbClr val="48B49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实例</a:t>
            </a:r>
            <a:r>
              <a:rPr lang="en-US" altLang="zh-CN" sz="2000" dirty="0"/>
              <a:t>1-1</a:t>
            </a:r>
            <a:r>
              <a:rPr lang="zh-CN" altLang="en-US" sz="2000" dirty="0"/>
              <a:t>的运行结果如下。</a:t>
            </a:r>
            <a:endParaRPr lang="en-US" altLang="zh-CN" sz="2000" dirty="0"/>
          </a:p>
          <a:p>
            <a:pPr>
              <a:lnSpc>
                <a:spcPct val="130000"/>
              </a:lnSpc>
            </a:pPr>
            <a:r>
              <a:rPr lang="en-US" altLang="zh-CN" sz="2000" dirty="0"/>
              <a:t>a</a:t>
            </a:r>
            <a:endParaRPr lang="en-US" altLang="zh-CN" sz="2000" dirty="0"/>
          </a:p>
          <a:p>
            <a:pPr>
              <a:lnSpc>
                <a:spcPct val="130000"/>
              </a:lnSpc>
            </a:pPr>
            <a:r>
              <a:rPr lang="en-US" altLang="zh-CN" sz="2000" dirty="0"/>
              <a:t>b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4211" y="1696030"/>
            <a:ext cx="6806806" cy="2084485"/>
          </a:xfrm>
          <a:prstGeom prst="rect">
            <a:avLst/>
          </a:prstGeom>
          <a:noFill/>
          <a:ln>
            <a:solidFill>
              <a:srgbClr val="48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1.3.2  Python</a:t>
            </a:r>
            <a:r>
              <a:rPr lang="zh-CN" altLang="en-US" dirty="0"/>
              <a:t>程序的注释</a:t>
            </a:r>
            <a:endParaRPr lang="en-US" altLang="zh-CN" dirty="0"/>
          </a:p>
        </p:txBody>
      </p:sp>
      <p:sp>
        <p:nvSpPr>
          <p:cNvPr id="15" name="文本框 32"/>
          <p:cNvSpPr txBox="1"/>
          <p:nvPr/>
        </p:nvSpPr>
        <p:spPr>
          <a:xfrm>
            <a:off x="724211" y="1265143"/>
            <a:ext cx="4247406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856292" y="1807883"/>
            <a:ext cx="6674725" cy="18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s-ES" altLang="zh-CN" dirty="0"/>
              <a:t>x="a"</a:t>
            </a:r>
            <a:endParaRPr lang="es-ES" altLang="zh-CN" dirty="0"/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s-ES" altLang="zh-CN" dirty="0"/>
              <a:t>y="b"</a:t>
            </a:r>
            <a:endParaRPr lang="es-ES" altLang="zh-CN" dirty="0"/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s-ES" altLang="zh-CN" dirty="0"/>
              <a:t>print( x, end=" " )</a:t>
            </a:r>
            <a:endParaRPr lang="es-ES" altLang="zh-CN" dirty="0"/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s-ES" altLang="zh-CN" dirty="0"/>
              <a:t>print( y )</a:t>
            </a:r>
            <a:endParaRPr lang="es-ES" altLang="zh-CN" dirty="0"/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s-ES" altLang="zh-CN" dirty="0"/>
              <a:t>print( x , y )</a:t>
            </a:r>
            <a:endParaRPr lang="es-ES" altLang="zh-CN" dirty="0"/>
          </a:p>
        </p:txBody>
      </p:sp>
      <p:sp>
        <p:nvSpPr>
          <p:cNvPr id="17" name="TextBox 5"/>
          <p:cNvSpPr txBox="1"/>
          <p:nvPr/>
        </p:nvSpPr>
        <p:spPr>
          <a:xfrm>
            <a:off x="724211" y="1234366"/>
            <a:ext cx="5457278" cy="453457"/>
          </a:xfrm>
          <a:prstGeom prst="rect">
            <a:avLst/>
          </a:prstGeom>
          <a:solidFill>
            <a:srgbClr val="48B49C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【</a:t>
            </a:r>
            <a:r>
              <a:rPr lang="zh-CN" altLang="en-US" sz="2000" dirty="0">
                <a:solidFill>
                  <a:schemeClr val="bg1"/>
                </a:solidFill>
              </a:rPr>
              <a:t>实例</a:t>
            </a:r>
            <a:r>
              <a:rPr lang="en-US" altLang="zh-CN" sz="2000" dirty="0">
                <a:solidFill>
                  <a:schemeClr val="bg1"/>
                </a:solidFill>
              </a:rPr>
              <a:t>1-2】</a:t>
            </a:r>
            <a:r>
              <a:rPr lang="zh-CN" altLang="en-US" sz="2000" dirty="0">
                <a:solidFill>
                  <a:schemeClr val="bg1"/>
                </a:solidFill>
              </a:rPr>
              <a:t>使用</a:t>
            </a:r>
            <a:r>
              <a:rPr lang="en-US" altLang="zh-CN" sz="2000" dirty="0">
                <a:solidFill>
                  <a:schemeClr val="bg1"/>
                </a:solidFill>
              </a:rPr>
              <a:t>print()</a:t>
            </a:r>
            <a:r>
              <a:rPr lang="zh-CN" altLang="en-US" sz="2000" dirty="0">
                <a:solidFill>
                  <a:schemeClr val="bg1"/>
                </a:solidFill>
              </a:rPr>
              <a:t>函数实现不换行输出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40183" y="1260121"/>
            <a:ext cx="1190834" cy="422266"/>
            <a:chOff x="10061024" y="6327663"/>
            <a:chExt cx="1190834" cy="430887"/>
          </a:xfrm>
          <a:solidFill>
            <a:srgbClr val="48B49C"/>
          </a:solidFill>
        </p:grpSpPr>
        <p:sp>
          <p:nvSpPr>
            <p:cNvPr id="19" name="文本框 32"/>
            <p:cNvSpPr txBox="1"/>
            <p:nvPr/>
          </p:nvSpPr>
          <p:spPr>
            <a:xfrm>
              <a:off x="10061024" y="6327663"/>
              <a:ext cx="216317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32"/>
            <p:cNvSpPr txBox="1"/>
            <p:nvPr/>
          </p:nvSpPr>
          <p:spPr>
            <a:xfrm>
              <a:off x="10389648" y="6327663"/>
              <a:ext cx="216317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32"/>
            <p:cNvSpPr txBox="1"/>
            <p:nvPr/>
          </p:nvSpPr>
          <p:spPr>
            <a:xfrm>
              <a:off x="10706917" y="6327663"/>
              <a:ext cx="216317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035541" y="6327663"/>
              <a:ext cx="216317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735986" y="2520525"/>
            <a:ext cx="3874044" cy="1253677"/>
          </a:xfrm>
          <a:prstGeom prst="rect">
            <a:avLst/>
          </a:prstGeom>
          <a:ln>
            <a:solidFill>
              <a:srgbClr val="48B49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实例</a:t>
            </a:r>
            <a:r>
              <a:rPr lang="en-US" altLang="zh-CN" sz="2000" dirty="0"/>
              <a:t>1-2</a:t>
            </a:r>
            <a:r>
              <a:rPr lang="zh-CN" altLang="en-US" sz="2000" dirty="0"/>
              <a:t>的运行结果如下。</a:t>
            </a:r>
            <a:endParaRPr lang="zh-CN" altLang="en-US" sz="2000" dirty="0"/>
          </a:p>
          <a:p>
            <a:pPr>
              <a:lnSpc>
                <a:spcPct val="130000"/>
              </a:lnSpc>
            </a:pPr>
            <a:r>
              <a:rPr lang="en-US" altLang="zh-CN" sz="2000" dirty="0"/>
              <a:t>a b</a:t>
            </a:r>
            <a:endParaRPr lang="en-US" altLang="zh-CN" sz="2000" dirty="0"/>
          </a:p>
          <a:p>
            <a:pPr>
              <a:lnSpc>
                <a:spcPct val="130000"/>
              </a:lnSpc>
            </a:pPr>
            <a:r>
              <a:rPr lang="en-US" altLang="zh-CN" sz="2000" dirty="0"/>
              <a:t>a b</a:t>
            </a:r>
            <a:endParaRPr lang="en-US" altLang="zh-CN" sz="2000" dirty="0"/>
          </a:p>
        </p:txBody>
      </p:sp>
      <p:sp>
        <p:nvSpPr>
          <p:cNvPr id="24" name="矩形 23"/>
          <p:cNvSpPr/>
          <p:nvPr/>
        </p:nvSpPr>
        <p:spPr>
          <a:xfrm>
            <a:off x="724211" y="4722364"/>
            <a:ext cx="5483891" cy="165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如果希望将</a:t>
            </a:r>
            <a:r>
              <a:rPr lang="en-US" altLang="zh-CN" sz="2000" dirty="0"/>
              <a:t>print()</a:t>
            </a:r>
            <a:r>
              <a:rPr lang="zh-CN" altLang="en-US" sz="2000" dirty="0"/>
              <a:t>函数输出的值转换成字符串，可以使用</a:t>
            </a:r>
            <a:r>
              <a:rPr lang="en-US" altLang="zh-CN" sz="2000" dirty="0"/>
              <a:t>str()</a:t>
            </a:r>
            <a:r>
              <a:rPr lang="zh-CN" altLang="en-US" sz="2000" dirty="0"/>
              <a:t>或</a:t>
            </a:r>
            <a:r>
              <a:rPr lang="en-US" altLang="zh-CN" sz="2000" dirty="0" err="1"/>
              <a:t>repr</a:t>
            </a:r>
            <a:r>
              <a:rPr lang="en-US" altLang="zh-CN" sz="2000" dirty="0"/>
              <a:t>()</a:t>
            </a:r>
            <a:r>
              <a:rPr lang="zh-CN" altLang="en-US" sz="2000" dirty="0"/>
              <a:t>函数来实现。</a:t>
            </a:r>
            <a:endParaRPr lang="zh-CN" altLang="en-US" sz="2000" dirty="0"/>
          </a:p>
          <a:p>
            <a:pPr>
              <a:lnSpc>
                <a:spcPct val="130000"/>
              </a:lnSpc>
            </a:pPr>
            <a:r>
              <a:rPr lang="en-US" altLang="zh-CN" sz="2000" dirty="0"/>
              <a:t>str()</a:t>
            </a:r>
            <a:r>
              <a:rPr lang="zh-CN" altLang="en-US" sz="2000" dirty="0"/>
              <a:t>函数返回一个用户易读的表达形式。</a:t>
            </a:r>
            <a:endParaRPr lang="zh-CN" altLang="en-US" sz="2000" dirty="0"/>
          </a:p>
          <a:p>
            <a:pPr>
              <a:lnSpc>
                <a:spcPct val="130000"/>
              </a:lnSpc>
            </a:pPr>
            <a:r>
              <a:rPr lang="en-US" altLang="zh-CN" sz="2000" dirty="0" err="1"/>
              <a:t>repr</a:t>
            </a:r>
            <a:r>
              <a:rPr lang="en-US" altLang="zh-CN" sz="2000" dirty="0"/>
              <a:t>()</a:t>
            </a:r>
            <a:r>
              <a:rPr lang="zh-CN" altLang="en-US" sz="2000" dirty="0"/>
              <a:t>函数产生一个解释器易读的表达形式。</a:t>
            </a:r>
            <a:endParaRPr lang="zh-CN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-37867" y="4257051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724211" y="4075145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．将输出的值转换成字符串 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53043" y="5238594"/>
            <a:ext cx="2228397" cy="11375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pt-BR" dirty="0"/>
              <a:t>例如：</a:t>
            </a:r>
            <a:endParaRPr lang="zh-CN" altLang="pt-BR" dirty="0"/>
          </a:p>
          <a:p>
            <a:pPr>
              <a:lnSpc>
                <a:spcPct val="130000"/>
              </a:lnSpc>
            </a:pPr>
            <a:r>
              <a:rPr lang="pt-BR" altLang="zh-CN" dirty="0"/>
              <a:t>&gt;&gt;&gt;num=123</a:t>
            </a:r>
            <a:endParaRPr lang="pt-BR" altLang="zh-CN" dirty="0"/>
          </a:p>
          <a:p>
            <a:pPr>
              <a:lnSpc>
                <a:spcPct val="130000"/>
              </a:lnSpc>
            </a:pPr>
            <a:r>
              <a:rPr lang="pt-BR" altLang="zh-CN" dirty="0"/>
              <a:t>&gt;&gt;&gt;str(num)</a:t>
            </a:r>
            <a:endParaRPr lang="pt-BR" altLang="zh-CN" dirty="0"/>
          </a:p>
        </p:txBody>
      </p:sp>
      <p:sp>
        <p:nvSpPr>
          <p:cNvPr id="30" name="矩形 29"/>
          <p:cNvSpPr/>
          <p:nvPr/>
        </p:nvSpPr>
        <p:spPr>
          <a:xfrm>
            <a:off x="9144000" y="5244424"/>
            <a:ext cx="2228397" cy="11703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运行结果如下。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en-US" altLang="zh-CN" dirty="0"/>
              <a:t>'123'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&gt;&gt;&gt;</a:t>
            </a:r>
            <a:r>
              <a:rPr lang="en-US" altLang="zh-CN" dirty="0" err="1"/>
              <a:t>repr</a:t>
            </a:r>
            <a:r>
              <a:rPr lang="en-US" altLang="zh-CN" dirty="0"/>
              <a:t>(num)</a:t>
            </a:r>
            <a:endParaRPr lang="en-US" altLang="zh-CN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6424419" y="5455920"/>
            <a:ext cx="0" cy="92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852659" y="5455920"/>
            <a:ext cx="0" cy="92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-17236" y="6685602"/>
            <a:ext cx="12209236" cy="165572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" t="9829" r="1315" b="41760"/>
          <a:stretch>
            <a:fillRect/>
          </a:stretch>
        </p:blipFill>
        <p:spPr>
          <a:xfrm>
            <a:off x="493" y="-18384"/>
            <a:ext cx="12191999" cy="1348468"/>
          </a:xfrm>
          <a:custGeom>
            <a:avLst/>
            <a:gdLst>
              <a:gd name="connsiteX0" fmla="*/ 0 w 12191999"/>
              <a:gd name="connsiteY0" fmla="*/ 0 h 4041171"/>
              <a:gd name="connsiteX1" fmla="*/ 12191999 w 12191999"/>
              <a:gd name="connsiteY1" fmla="*/ 0 h 4041171"/>
              <a:gd name="connsiteX2" fmla="*/ 12191999 w 12191999"/>
              <a:gd name="connsiteY2" fmla="*/ 4041171 h 4041171"/>
              <a:gd name="connsiteX3" fmla="*/ 0 w 12191999"/>
              <a:gd name="connsiteY3" fmla="*/ 4041171 h 40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041171">
                <a:moveTo>
                  <a:pt x="0" y="0"/>
                </a:moveTo>
                <a:lnTo>
                  <a:pt x="12191999" y="0"/>
                </a:lnTo>
                <a:lnTo>
                  <a:pt x="12191999" y="4041171"/>
                </a:lnTo>
                <a:lnTo>
                  <a:pt x="0" y="4041171"/>
                </a:lnTo>
                <a:close/>
              </a:path>
            </a:pathLst>
          </a:custGeom>
        </p:spPr>
      </p:pic>
      <p:grpSp>
        <p:nvGrpSpPr>
          <p:cNvPr id="5" name="Group 24"/>
          <p:cNvGrpSpPr/>
          <p:nvPr/>
        </p:nvGrpSpPr>
        <p:grpSpPr>
          <a:xfrm>
            <a:off x="9565187" y="738261"/>
            <a:ext cx="999656" cy="999656"/>
            <a:chOff x="7529520" y="2743206"/>
            <a:chExt cx="760650" cy="760650"/>
          </a:xfrm>
        </p:grpSpPr>
        <p:sp>
          <p:nvSpPr>
            <p:cNvPr id="6" name="Oval 4"/>
            <p:cNvSpPr/>
            <p:nvPr/>
          </p:nvSpPr>
          <p:spPr>
            <a:xfrm>
              <a:off x="7529520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8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utoShape 112"/>
            <p:cNvSpPr/>
            <p:nvPr/>
          </p:nvSpPr>
          <p:spPr bwMode="auto">
            <a:xfrm>
              <a:off x="7715272" y="2928958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48B4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5622029" y="738261"/>
            <a:ext cx="999656" cy="999656"/>
            <a:chOff x="4529124" y="2743206"/>
            <a:chExt cx="760650" cy="760650"/>
          </a:xfrm>
        </p:grpSpPr>
        <p:sp>
          <p:nvSpPr>
            <p:cNvPr id="9" name="Oval 5"/>
            <p:cNvSpPr/>
            <p:nvPr/>
          </p:nvSpPr>
          <p:spPr>
            <a:xfrm>
              <a:off x="4529124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57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18"/>
            <p:cNvGrpSpPr/>
            <p:nvPr/>
          </p:nvGrpSpPr>
          <p:grpSpPr>
            <a:xfrm>
              <a:off x="4786314" y="2928958"/>
              <a:ext cx="251543" cy="366676"/>
              <a:chOff x="3500430" y="4071948"/>
              <a:chExt cx="251543" cy="366676"/>
            </a:xfrm>
            <a:solidFill>
              <a:schemeClr val="accent1"/>
            </a:solidFill>
          </p:grpSpPr>
          <p:sp>
            <p:nvSpPr>
              <p:cNvPr id="11" name="AutoShape 113"/>
              <p:cNvSpPr/>
              <p:nvPr/>
            </p:nvSpPr>
            <p:spPr bwMode="auto">
              <a:xfrm>
                <a:off x="3500430" y="4071948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A577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" name="AutoShape 114"/>
              <p:cNvSpPr/>
              <p:nvPr/>
            </p:nvSpPr>
            <p:spPr bwMode="auto">
              <a:xfrm>
                <a:off x="3557371" y="4129515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A577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3" name="Group 23"/>
          <p:cNvGrpSpPr/>
          <p:nvPr/>
        </p:nvGrpSpPr>
        <p:grpSpPr>
          <a:xfrm>
            <a:off x="8250801" y="738261"/>
            <a:ext cx="999656" cy="999656"/>
            <a:chOff x="6529388" y="2743206"/>
            <a:chExt cx="760650" cy="760650"/>
          </a:xfrm>
        </p:grpSpPr>
        <p:sp>
          <p:nvSpPr>
            <p:cNvPr id="14" name="Oval 3"/>
            <p:cNvSpPr/>
            <p:nvPr/>
          </p:nvSpPr>
          <p:spPr>
            <a:xfrm>
              <a:off x="6529388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7"/>
            <p:cNvGrpSpPr/>
            <p:nvPr/>
          </p:nvGrpSpPr>
          <p:grpSpPr>
            <a:xfrm>
              <a:off x="6715140" y="2962971"/>
              <a:ext cx="366051" cy="320998"/>
              <a:chOff x="1978660" y="2629646"/>
              <a:chExt cx="366051" cy="320998"/>
            </a:xfrm>
            <a:solidFill>
              <a:schemeClr val="accent4"/>
            </a:solidFill>
          </p:grpSpPr>
          <p:sp>
            <p:nvSpPr>
              <p:cNvPr id="16" name="AutoShape 147"/>
              <p:cNvSpPr/>
              <p:nvPr/>
            </p:nvSpPr>
            <p:spPr bwMode="auto">
              <a:xfrm>
                <a:off x="1978660" y="2629646"/>
                <a:ext cx="366051" cy="320998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rgbClr val="FFC35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" name="AutoShape 148"/>
              <p:cNvSpPr/>
              <p:nvPr/>
            </p:nvSpPr>
            <p:spPr bwMode="auto">
              <a:xfrm>
                <a:off x="2035600" y="2687213"/>
                <a:ext cx="54438" cy="544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8" name="Group 22"/>
          <p:cNvGrpSpPr/>
          <p:nvPr/>
        </p:nvGrpSpPr>
        <p:grpSpPr>
          <a:xfrm>
            <a:off x="6936415" y="738261"/>
            <a:ext cx="999656" cy="999656"/>
            <a:chOff x="5529256" y="2743206"/>
            <a:chExt cx="760650" cy="760650"/>
          </a:xfrm>
        </p:grpSpPr>
        <p:sp>
          <p:nvSpPr>
            <p:cNvPr id="19" name="Oval 2"/>
            <p:cNvSpPr/>
            <p:nvPr/>
          </p:nvSpPr>
          <p:spPr>
            <a:xfrm>
              <a:off x="5529256" y="2743206"/>
              <a:ext cx="760650" cy="7606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6E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utoShape 149"/>
            <p:cNvSpPr/>
            <p:nvPr/>
          </p:nvSpPr>
          <p:spPr bwMode="auto">
            <a:xfrm>
              <a:off x="5715008" y="2962971"/>
              <a:ext cx="366051" cy="2634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FF6E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42950" y="1453232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24F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</a:t>
            </a:r>
            <a:endParaRPr lang="zh-CN" altLang="en-US" sz="2800" dirty="0">
              <a:solidFill>
                <a:srgbClr val="524F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4"/>
          <p:cNvSpPr/>
          <p:nvPr/>
        </p:nvSpPr>
        <p:spPr>
          <a:xfrm>
            <a:off x="1740147" y="2031703"/>
            <a:ext cx="6409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1.1  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搭建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开发环境与使用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IDLE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编写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2200275" y="2485908"/>
            <a:ext cx="5843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1.1.1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搭建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开发环境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2" name="Rectangle 14"/>
          <p:cNvSpPr/>
          <p:nvPr/>
        </p:nvSpPr>
        <p:spPr>
          <a:xfrm>
            <a:off x="1740147" y="3239302"/>
            <a:ext cx="6510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1.2  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测试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PyCharm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开发环境与编写简单的</a:t>
            </a:r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3" name="Rectangle 14"/>
          <p:cNvSpPr/>
          <p:nvPr/>
        </p:nvSpPr>
        <p:spPr>
          <a:xfrm>
            <a:off x="2200275" y="3623757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1.2.1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测试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PyCharm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开发环境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4" name="Rectangle 14"/>
          <p:cNvSpPr/>
          <p:nvPr/>
        </p:nvSpPr>
        <p:spPr>
          <a:xfrm>
            <a:off x="1740148" y="4295901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1.3  Python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程序的基本组成</a:t>
            </a:r>
            <a:endParaRPr lang="en-US" altLang="zh-CN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5" name="Rectangle 14"/>
          <p:cNvSpPr/>
          <p:nvPr/>
        </p:nvSpPr>
        <p:spPr>
          <a:xfrm>
            <a:off x="1740148" y="5372378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1.4  print()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函数的基本用法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grpSp>
        <p:nvGrpSpPr>
          <p:cNvPr id="29" name="Group 332"/>
          <p:cNvGrpSpPr/>
          <p:nvPr/>
        </p:nvGrpSpPr>
        <p:grpSpPr>
          <a:xfrm>
            <a:off x="1332056" y="5758421"/>
            <a:ext cx="325905" cy="325904"/>
            <a:chOff x="4643438" y="2786064"/>
            <a:chExt cx="288476" cy="288476"/>
          </a:xfrm>
        </p:grpSpPr>
        <p:sp>
          <p:nvSpPr>
            <p:cNvPr id="30" name="Oval 326"/>
            <p:cNvSpPr/>
            <p:nvPr/>
          </p:nvSpPr>
          <p:spPr>
            <a:xfrm>
              <a:off x="4643438" y="2786064"/>
              <a:ext cx="288476" cy="288476"/>
            </a:xfrm>
            <a:prstGeom prst="ellipse">
              <a:avLst/>
            </a:prstGeom>
            <a:solidFill>
              <a:srgbClr val="FF6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976312" y="6532470"/>
            <a:ext cx="10915650" cy="45719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2766" y="6673479"/>
            <a:ext cx="10915650" cy="81880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14"/>
          <p:cNvSpPr/>
          <p:nvPr/>
        </p:nvSpPr>
        <p:spPr>
          <a:xfrm>
            <a:off x="2200274" y="2903110"/>
            <a:ext cx="6775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1.1.2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使用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IDLE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编写简单的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0" name="Rectangle 14"/>
          <p:cNvSpPr/>
          <p:nvPr/>
        </p:nvSpPr>
        <p:spPr>
          <a:xfrm>
            <a:off x="2185989" y="3972971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1.2.2  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编写简单的</a:t>
            </a:r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1" name="Rectangle 14"/>
          <p:cNvSpPr/>
          <p:nvPr/>
        </p:nvSpPr>
        <p:spPr>
          <a:xfrm>
            <a:off x="2224852" y="4705133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1.3.1  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程序的基本要素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2" name="Rectangle 14"/>
          <p:cNvSpPr/>
          <p:nvPr/>
        </p:nvSpPr>
        <p:spPr>
          <a:xfrm>
            <a:off x="2210566" y="5054347"/>
            <a:ext cx="882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1.3.2  Python</a:t>
            </a:r>
            <a:r>
              <a:rPr lang="zh-CN" alt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 Light" pitchFamily="34" charset="0"/>
              </a:rPr>
              <a:t>程序的注释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46" name="Rectangle 14"/>
          <p:cNvSpPr/>
          <p:nvPr/>
        </p:nvSpPr>
        <p:spPr>
          <a:xfrm>
            <a:off x="1740147" y="5736884"/>
            <a:ext cx="5723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1.5  input()</a:t>
            </a:r>
            <a:r>
              <a:rPr lang="zh-CN" altLang="en-US" sz="2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 Light" pitchFamily="34" charset="0"/>
              </a:rPr>
              <a:t>函数的基本用法</a:t>
            </a:r>
            <a:endParaRPr lang="zh-CN" altLang="en-US" sz="20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95999" y="2273212"/>
            <a:ext cx="3853078" cy="520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1.5  input()</a:t>
            </a:r>
            <a:r>
              <a:rPr lang="zh-CN" altLang="en-US" dirty="0"/>
              <a:t>函数的基本用法</a:t>
            </a:r>
            <a:endParaRPr lang="en-US" altLang="zh-CN" dirty="0"/>
          </a:p>
        </p:txBody>
      </p:sp>
      <p:sp>
        <p:nvSpPr>
          <p:cNvPr id="26" name="矩形 25"/>
          <p:cNvSpPr/>
          <p:nvPr/>
        </p:nvSpPr>
        <p:spPr>
          <a:xfrm>
            <a:off x="486507" y="1166987"/>
            <a:ext cx="11157471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提供了</a:t>
            </a:r>
            <a:r>
              <a:rPr lang="en-US" altLang="zh-CN" sz="2000" dirty="0"/>
              <a:t>input()</a:t>
            </a:r>
            <a:r>
              <a:rPr lang="zh-CN" altLang="en-US" sz="2000" dirty="0"/>
              <a:t>内置函数从标准输入中读入文本，默认的标准输入是键盘。</a:t>
            </a:r>
            <a:endParaRPr lang="zh-CN" altLang="en-US" sz="20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59876" y="27228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25882" y="1627923"/>
            <a:ext cx="11157471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/>
              <a:t>input()</a:t>
            </a:r>
            <a:r>
              <a:rPr lang="zh-CN" altLang="en-US" sz="2000" dirty="0"/>
              <a:t>函数的基本语法格式如下。</a:t>
            </a:r>
            <a:endParaRPr lang="zh-CN" altLang="en-US" sz="20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/>
              <a:t>  变量名</a:t>
            </a:r>
            <a:r>
              <a:rPr lang="en-US" altLang="zh-CN" sz="2000" dirty="0"/>
              <a:t>=input("&lt;</a:t>
            </a:r>
            <a:r>
              <a:rPr lang="zh-CN" altLang="en-US" sz="2000" dirty="0"/>
              <a:t>提示文字</a:t>
            </a:r>
            <a:r>
              <a:rPr lang="en-US" altLang="zh-CN" sz="2000" dirty="0"/>
              <a:t>&gt;")</a:t>
            </a:r>
            <a:endParaRPr lang="en-US" altLang="zh-CN" sz="20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/>
              <a:t>其中，变量名为保存输入结果的变量，双引号内的提示文字用于提示要输入的内容。</a:t>
            </a:r>
            <a:endParaRPr lang="en-US" altLang="zh-CN" sz="20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/>
              <a:t>在</a:t>
            </a:r>
            <a:r>
              <a:rPr lang="en-US" altLang="zh-CN" sz="2000" dirty="0"/>
              <a:t>Python 3</a:t>
            </a:r>
            <a:r>
              <a:rPr lang="zh-CN" altLang="en-US" sz="2000" dirty="0"/>
              <a:t>中，无论输入的是数字还是字符，输入内容都将被作为字符串读取，如果想要接收的是数值，需要进行类型转换。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0" y="5791994"/>
            <a:ext cx="12209236" cy="1067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9197335" y="4598734"/>
            <a:ext cx="2446643" cy="2184557"/>
            <a:chOff x="31221" y="6015404"/>
            <a:chExt cx="2446643" cy="844184"/>
          </a:xfrm>
        </p:grpSpPr>
        <p:sp>
          <p:nvSpPr>
            <p:cNvPr id="15" name="矩形 14"/>
            <p:cNvSpPr/>
            <p:nvPr/>
          </p:nvSpPr>
          <p:spPr bwMode="auto">
            <a:xfrm>
              <a:off x="31221" y="6015404"/>
              <a:ext cx="1161143" cy="844184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1386649" y="6015404"/>
              <a:ext cx="699777" cy="844184"/>
            </a:xfrm>
            <a:prstGeom prst="rect">
              <a:avLst/>
            </a:prstGeom>
            <a:solidFill>
              <a:srgbClr val="FF99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2251911" y="6015404"/>
              <a:ext cx="225953" cy="844184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7236" y="6409848"/>
            <a:ext cx="12209236" cy="441326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507" y="331946"/>
            <a:ext cx="7875173" cy="44132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任务</a:t>
            </a:r>
            <a:r>
              <a:rPr lang="en-US" altLang="zh-CN" dirty="0"/>
              <a:t>1-4】</a:t>
            </a:r>
            <a:r>
              <a:rPr lang="zh-CN" altLang="en-US" dirty="0"/>
              <a:t>编写程序，模拟实现“京东秒杀”界面的文字内容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213708" y="1218999"/>
            <a:ext cx="9491786" cy="125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/>
              <a:t>“京东秒杀”是京东商城的一种特卖活动，网页中“京东秒杀”的界面如图</a:t>
            </a:r>
            <a:r>
              <a:rPr lang="en-US" altLang="zh-CN" sz="2000" dirty="0"/>
              <a:t>1-46</a:t>
            </a:r>
            <a:r>
              <a:rPr lang="zh-CN" altLang="en-US" sz="2000" dirty="0"/>
              <a:t>所示。在</a:t>
            </a:r>
            <a:r>
              <a:rPr lang="en-US" altLang="zh-CN" sz="2000" dirty="0"/>
              <a:t>PyCharm</a:t>
            </a:r>
            <a:r>
              <a:rPr lang="zh-CN" altLang="en-US" sz="2000" dirty="0"/>
              <a:t>集成开发环境中编写程序，模拟实现图</a:t>
            </a:r>
            <a:r>
              <a:rPr lang="en-US" altLang="zh-CN" sz="2000" dirty="0"/>
              <a:t>1-46</a:t>
            </a:r>
            <a:r>
              <a:rPr lang="zh-CN" altLang="en-US" sz="2000" dirty="0"/>
              <a:t>所示的“京东秒杀”界面的文字内容。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486507" y="1212894"/>
            <a:ext cx="1727201" cy="4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rgbClr val="FF6E55"/>
                </a:solidFill>
              </a:rPr>
              <a:t>【</a:t>
            </a:r>
            <a:r>
              <a:rPr lang="zh-CN" altLang="en-US" sz="2200" b="1" dirty="0">
                <a:solidFill>
                  <a:srgbClr val="FF6E55"/>
                </a:solidFill>
              </a:rPr>
              <a:t>任务描述</a:t>
            </a:r>
            <a:r>
              <a:rPr lang="en-US" altLang="zh-CN" sz="2200" b="1" dirty="0">
                <a:solidFill>
                  <a:srgbClr val="FF6E55"/>
                </a:solidFill>
              </a:rPr>
              <a:t>】</a:t>
            </a:r>
            <a:endParaRPr lang="en-US" altLang="zh-CN" sz="2200" b="1" dirty="0">
              <a:solidFill>
                <a:srgbClr val="FF6E55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2173" y="2621415"/>
            <a:ext cx="1801642" cy="4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rgbClr val="FF6E55"/>
                </a:solidFill>
              </a:rPr>
              <a:t>【</a:t>
            </a:r>
            <a:r>
              <a:rPr lang="zh-CN" altLang="en-US" sz="2200" b="1" dirty="0">
                <a:solidFill>
                  <a:srgbClr val="FF6E55"/>
                </a:solidFill>
              </a:rPr>
              <a:t>任务实施</a:t>
            </a:r>
            <a:r>
              <a:rPr lang="en-US" altLang="zh-CN" sz="2200" b="1" dirty="0">
                <a:solidFill>
                  <a:srgbClr val="FF6E55"/>
                </a:solidFill>
              </a:rPr>
              <a:t>】</a:t>
            </a:r>
            <a:endParaRPr lang="en-US" altLang="zh-CN" sz="2200" b="1" dirty="0">
              <a:solidFill>
                <a:srgbClr val="FF6E5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13708" y="2554775"/>
            <a:ext cx="9531839" cy="188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PyCharm</a:t>
            </a:r>
            <a:r>
              <a:rPr lang="zh-CN" altLang="en-US" sz="2000" dirty="0"/>
              <a:t>项目</a:t>
            </a:r>
            <a:r>
              <a:rPr lang="en-US" altLang="zh-CN" sz="2000" dirty="0"/>
              <a:t>Unit01</a:t>
            </a:r>
            <a:r>
              <a:rPr lang="zh-CN" altLang="en-US" sz="2000" dirty="0"/>
              <a:t>中创建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</a:t>
            </a:r>
            <a:r>
              <a:rPr lang="en-US" altLang="zh-CN" sz="2000" dirty="0"/>
              <a:t>1-4.py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</a:t>
            </a:r>
            <a:r>
              <a:rPr lang="en-US" altLang="zh-CN" sz="2000" dirty="0"/>
              <a:t>1-4.py</a:t>
            </a:r>
            <a:r>
              <a:rPr lang="zh-CN" altLang="en-US" sz="2000" dirty="0"/>
              <a:t>中编写程序代码，实现所需功能，程序文件</a:t>
            </a:r>
            <a:r>
              <a:rPr lang="en-US" altLang="zh-CN" sz="2000" dirty="0"/>
              <a:t>1-4.py</a:t>
            </a:r>
            <a:r>
              <a:rPr lang="zh-CN" altLang="en-US" sz="2000" dirty="0"/>
              <a:t>的代码如电子活页</a:t>
            </a:r>
            <a:r>
              <a:rPr lang="en-US" altLang="zh-CN" sz="2000" dirty="0"/>
              <a:t>1-6</a:t>
            </a:r>
            <a:r>
              <a:rPr lang="zh-CN" altLang="en-US" sz="2000" dirty="0"/>
              <a:t>所示。</a:t>
            </a:r>
            <a:endParaRPr lang="en-US" altLang="zh-CN" sz="20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/>
              <a:t>程序文件</a:t>
            </a:r>
            <a:r>
              <a:rPr lang="en-US" altLang="zh-CN" sz="2000" dirty="0"/>
              <a:t>1-4.py</a:t>
            </a:r>
            <a:r>
              <a:rPr lang="zh-CN" altLang="en-US" sz="2000" dirty="0"/>
              <a:t>的运行结果如图</a:t>
            </a:r>
            <a:r>
              <a:rPr lang="en-US" altLang="zh-CN" sz="2000" dirty="0"/>
              <a:t>1-47</a:t>
            </a:r>
            <a:r>
              <a:rPr lang="zh-CN" altLang="en-US" sz="2000" dirty="0"/>
              <a:t>所示。</a:t>
            </a:r>
            <a:endParaRPr lang="zh-CN" altLang="en-US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83" y="4552746"/>
            <a:ext cx="1688905" cy="168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68" y="4591086"/>
            <a:ext cx="1532572" cy="172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031" y="4552746"/>
            <a:ext cx="2105465" cy="16843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2097321" y="6487749"/>
            <a:ext cx="2759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图</a:t>
            </a:r>
            <a:r>
              <a:rPr lang="en-US" altLang="zh-CN" sz="1400" dirty="0">
                <a:solidFill>
                  <a:schemeClr val="bg1"/>
                </a:solidFill>
              </a:rPr>
              <a:t>1-46 “</a:t>
            </a:r>
            <a:r>
              <a:rPr lang="zh-CN" altLang="en-US" sz="1400" dirty="0">
                <a:solidFill>
                  <a:schemeClr val="bg1"/>
                </a:solidFill>
              </a:rPr>
              <a:t>京东秒杀”界面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30355" y="6487749"/>
            <a:ext cx="2759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电子活页</a:t>
            </a:r>
            <a:r>
              <a:rPr lang="en-US" altLang="zh-CN" sz="1400" dirty="0">
                <a:solidFill>
                  <a:schemeClr val="bg1"/>
                </a:solidFill>
              </a:rPr>
              <a:t>1-6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47760" y="6487749"/>
            <a:ext cx="3261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图</a:t>
            </a:r>
            <a:r>
              <a:rPr lang="en-US" altLang="zh-CN" sz="1400" dirty="0">
                <a:solidFill>
                  <a:schemeClr val="bg1"/>
                </a:solidFill>
              </a:rPr>
              <a:t>1-47  </a:t>
            </a:r>
            <a:r>
              <a:rPr lang="zh-CN" altLang="en-US" sz="1400" dirty="0">
                <a:solidFill>
                  <a:schemeClr val="bg1"/>
                </a:solidFill>
              </a:rPr>
              <a:t>程序文件</a:t>
            </a:r>
            <a:r>
              <a:rPr lang="en-US" altLang="zh-CN" sz="1400" dirty="0">
                <a:solidFill>
                  <a:schemeClr val="bg1"/>
                </a:solidFill>
              </a:rPr>
              <a:t>1-4.py</a:t>
            </a:r>
            <a:r>
              <a:rPr lang="zh-CN" altLang="en-US" sz="1400" dirty="0">
                <a:solidFill>
                  <a:schemeClr val="bg1"/>
                </a:solidFill>
              </a:rPr>
              <a:t>的运行结果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7236" y="6409848"/>
            <a:ext cx="12209236" cy="441326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507" y="331946"/>
            <a:ext cx="7875173" cy="441326"/>
          </a:xfrm>
        </p:spPr>
        <p:txBody>
          <a:bodyPr>
            <a:norm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任务</a:t>
            </a:r>
            <a:r>
              <a:rPr lang="en-US" altLang="zh-CN" dirty="0"/>
              <a:t>1-5】</a:t>
            </a:r>
            <a:r>
              <a:rPr lang="zh-CN" altLang="en-US" dirty="0"/>
              <a:t>模拟以表格方式输出商品数据列表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213708" y="1218999"/>
            <a:ext cx="4959252" cy="125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/>
              <a:t>在</a:t>
            </a:r>
            <a:r>
              <a:rPr lang="en-US" altLang="zh-CN" sz="2000" dirty="0"/>
              <a:t>PyCharm</a:t>
            </a:r>
            <a:r>
              <a:rPr lang="zh-CN" altLang="en-US" sz="2000" dirty="0"/>
              <a:t>集成开发环境中编写程序，模拟以表格方式输出商品数据列表，运行结果如图</a:t>
            </a:r>
            <a:r>
              <a:rPr lang="en-US" altLang="zh-CN" sz="2000" dirty="0"/>
              <a:t>1-48</a:t>
            </a:r>
            <a:r>
              <a:rPr lang="zh-CN" altLang="en-US" sz="2000" dirty="0"/>
              <a:t>所示。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486507" y="1212894"/>
            <a:ext cx="1727201" cy="4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rgbClr val="FF6E55"/>
                </a:solidFill>
              </a:rPr>
              <a:t>【</a:t>
            </a:r>
            <a:r>
              <a:rPr lang="zh-CN" altLang="en-US" sz="2200" b="1" dirty="0">
                <a:solidFill>
                  <a:srgbClr val="FF6E55"/>
                </a:solidFill>
              </a:rPr>
              <a:t>任务描述</a:t>
            </a:r>
            <a:r>
              <a:rPr lang="en-US" altLang="zh-CN" sz="2200" b="1" dirty="0">
                <a:solidFill>
                  <a:srgbClr val="FF6E55"/>
                </a:solidFill>
              </a:rPr>
              <a:t>】</a:t>
            </a:r>
            <a:endParaRPr lang="en-US" altLang="zh-CN" sz="2200" b="1" dirty="0">
              <a:solidFill>
                <a:srgbClr val="FF6E55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2173" y="3159895"/>
            <a:ext cx="1801642" cy="4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solidFill>
                  <a:srgbClr val="FF6E55"/>
                </a:solidFill>
              </a:rPr>
              <a:t>【</a:t>
            </a:r>
            <a:r>
              <a:rPr lang="zh-CN" altLang="en-US" sz="2200" b="1" dirty="0">
                <a:solidFill>
                  <a:srgbClr val="FF6E55"/>
                </a:solidFill>
              </a:rPr>
              <a:t>任务实施</a:t>
            </a:r>
            <a:r>
              <a:rPr lang="en-US" altLang="zh-CN" sz="2200" b="1" dirty="0">
                <a:solidFill>
                  <a:srgbClr val="FF6E55"/>
                </a:solidFill>
              </a:rPr>
              <a:t>】</a:t>
            </a:r>
            <a:endParaRPr lang="en-US" altLang="zh-CN" sz="2200" b="1" dirty="0">
              <a:solidFill>
                <a:srgbClr val="FF6E5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13708" y="3093255"/>
            <a:ext cx="4959251" cy="234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PyCharm</a:t>
            </a:r>
            <a:r>
              <a:rPr lang="zh-CN" altLang="en-US" sz="2000" dirty="0"/>
              <a:t>项目</a:t>
            </a:r>
            <a:r>
              <a:rPr lang="en-US" altLang="zh-CN" sz="2000" dirty="0"/>
              <a:t>Unit01</a:t>
            </a:r>
            <a:r>
              <a:rPr lang="zh-CN" altLang="en-US" sz="2000" dirty="0"/>
              <a:t>中创建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</a:t>
            </a:r>
            <a:r>
              <a:rPr lang="en-US" altLang="zh-CN" sz="2000" dirty="0"/>
              <a:t>1-5.py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/>
              <a:t>在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</a:t>
            </a:r>
            <a:r>
              <a:rPr lang="en-US" altLang="zh-CN" sz="2000" dirty="0"/>
              <a:t>1-5.py</a:t>
            </a:r>
            <a:r>
              <a:rPr lang="zh-CN" altLang="en-US" sz="2000" dirty="0"/>
              <a:t>中编写程序代码，实现所需功能，程序文件</a:t>
            </a:r>
            <a:r>
              <a:rPr lang="en-US" altLang="zh-CN" sz="2000" dirty="0"/>
              <a:t>1-5.py</a:t>
            </a:r>
            <a:r>
              <a:rPr lang="zh-CN" altLang="en-US" sz="2000" dirty="0"/>
              <a:t>的代码如电子活页</a:t>
            </a:r>
            <a:r>
              <a:rPr lang="en-US" altLang="zh-CN" sz="2000" dirty="0"/>
              <a:t>1-7</a:t>
            </a:r>
            <a:r>
              <a:rPr lang="zh-CN" altLang="en-US" sz="2000" dirty="0"/>
              <a:t>所示。</a:t>
            </a: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7392669" y="2318787"/>
            <a:ext cx="4474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1-48  </a:t>
            </a:r>
            <a:r>
              <a:rPr lang="zh-CN" altLang="en-US" sz="1400" dirty="0"/>
              <a:t>运行结果</a:t>
            </a:r>
            <a:endParaRPr lang="en-US" altLang="zh-CN" sz="1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70" y="1296670"/>
            <a:ext cx="4474845" cy="10991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59" y="3220522"/>
            <a:ext cx="2219016" cy="221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7392668" y="5616915"/>
            <a:ext cx="4474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电子活页</a:t>
            </a:r>
            <a:r>
              <a:rPr lang="en-US" altLang="zh-CN" sz="1400" dirty="0"/>
              <a:t>1-7</a:t>
            </a:r>
            <a:endParaRPr lang="en-US" altLang="zh-CN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1896702"/>
            <a:ext cx="12209236" cy="42851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1.1.1  </a:t>
            </a:r>
            <a:r>
              <a:rPr lang="zh-CN" altLang="en-US" dirty="0"/>
              <a:t>搭建</a:t>
            </a:r>
            <a:r>
              <a:rPr lang="en-US" altLang="zh-CN" dirty="0"/>
              <a:t>Python</a:t>
            </a:r>
            <a:r>
              <a:rPr lang="zh-CN" altLang="en-US" dirty="0"/>
              <a:t>开发环境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486505" y="2144724"/>
            <a:ext cx="5509514" cy="378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/>
              <a:t>（</a:t>
            </a:r>
            <a:r>
              <a:rPr lang="en-US" altLang="zh-CN" sz="1600" dirty="0"/>
              <a:t>1</a:t>
            </a:r>
            <a:r>
              <a:rPr lang="zh-CN" altLang="en-US" sz="1600" dirty="0"/>
              <a:t>）在</a:t>
            </a:r>
            <a:r>
              <a:rPr lang="en-US" altLang="zh-CN" sz="1600" dirty="0"/>
              <a:t>Windows</a:t>
            </a:r>
            <a:r>
              <a:rPr lang="zh-CN" altLang="en-US" sz="1600" dirty="0"/>
              <a:t>的桌面上右键单击</a:t>
            </a:r>
            <a:r>
              <a:rPr lang="en-US" altLang="zh-CN" sz="1600" dirty="0"/>
              <a:t>【</a:t>
            </a:r>
            <a:r>
              <a:rPr lang="zh-CN" altLang="en-US" sz="1600" dirty="0"/>
              <a:t>此电脑</a:t>
            </a:r>
            <a:r>
              <a:rPr lang="en-US" altLang="zh-CN" sz="1600" dirty="0"/>
              <a:t>】</a:t>
            </a:r>
            <a:r>
              <a:rPr lang="zh-CN" altLang="en-US" sz="1600" dirty="0"/>
              <a:t>图标（</a:t>
            </a:r>
            <a:r>
              <a:rPr lang="en-US" altLang="zh-CN" sz="1600" dirty="0"/>
              <a:t>【</a:t>
            </a:r>
            <a:r>
              <a:rPr lang="zh-CN" altLang="en-US" sz="1600" dirty="0"/>
              <a:t>此电脑</a:t>
            </a:r>
            <a:r>
              <a:rPr lang="en-US" altLang="zh-CN" sz="1600" dirty="0"/>
              <a:t>】</a:t>
            </a:r>
            <a:r>
              <a:rPr lang="zh-CN" altLang="en-US" sz="1600" dirty="0"/>
              <a:t>图标默认不显示，可以在桌面上右键单击，在弹出的快捷菜单中选择</a:t>
            </a:r>
            <a:r>
              <a:rPr lang="en-US" altLang="zh-CN" sz="1600" dirty="0"/>
              <a:t>【</a:t>
            </a:r>
            <a:r>
              <a:rPr lang="zh-CN" altLang="en-US" sz="1600" dirty="0"/>
              <a:t>个性化</a:t>
            </a:r>
            <a:r>
              <a:rPr lang="en-US" altLang="zh-CN" sz="1600" dirty="0"/>
              <a:t>】</a:t>
            </a:r>
            <a:r>
              <a:rPr lang="zh-CN" altLang="en-US" sz="1600" dirty="0"/>
              <a:t>命令，在弹出的</a:t>
            </a:r>
            <a:r>
              <a:rPr lang="en-US" altLang="zh-CN" sz="1600" dirty="0"/>
              <a:t>【</a:t>
            </a:r>
            <a:r>
              <a:rPr lang="zh-CN" altLang="en-US" sz="1600" dirty="0"/>
              <a:t>设置</a:t>
            </a:r>
            <a:r>
              <a:rPr lang="en-US" altLang="zh-CN" sz="1600" dirty="0"/>
              <a:t>】</a:t>
            </a:r>
            <a:r>
              <a:rPr lang="zh-CN" altLang="en-US" sz="1600" dirty="0"/>
              <a:t>窗口中选择“主题”选项，然后在“相关的设置”区域单击</a:t>
            </a:r>
            <a:r>
              <a:rPr lang="en-US" altLang="zh-CN" sz="1600" dirty="0"/>
              <a:t>【</a:t>
            </a:r>
            <a:r>
              <a:rPr lang="zh-CN" altLang="en-US" sz="1600" dirty="0"/>
              <a:t>桌面图标设置</a:t>
            </a:r>
            <a:r>
              <a:rPr lang="en-US" altLang="zh-CN" sz="1600" dirty="0"/>
              <a:t>】</a:t>
            </a:r>
            <a:r>
              <a:rPr lang="zh-CN" altLang="en-US" sz="1600" dirty="0"/>
              <a:t>选项，在弹出的</a:t>
            </a:r>
            <a:r>
              <a:rPr lang="en-US" altLang="zh-CN" sz="1600" dirty="0"/>
              <a:t>【</a:t>
            </a:r>
            <a:r>
              <a:rPr lang="zh-CN" altLang="en-US" sz="1600" dirty="0"/>
              <a:t>桌面图标设置</a:t>
            </a:r>
            <a:r>
              <a:rPr lang="en-US" altLang="zh-CN" sz="1600" dirty="0"/>
              <a:t>】</a:t>
            </a:r>
            <a:r>
              <a:rPr lang="zh-CN" altLang="en-US" sz="1600" dirty="0"/>
              <a:t>对话框的“桌面图标”区域选择“计算机”复选框即可显示</a:t>
            </a:r>
            <a:r>
              <a:rPr lang="en-US" altLang="zh-CN" sz="1600" dirty="0"/>
              <a:t>【</a:t>
            </a:r>
            <a:r>
              <a:rPr lang="zh-CN" altLang="en-US" sz="1600" dirty="0"/>
              <a:t>此电脑</a:t>
            </a:r>
            <a:r>
              <a:rPr lang="en-US" altLang="zh-CN" sz="1600" dirty="0"/>
              <a:t>】</a:t>
            </a:r>
            <a:r>
              <a:rPr lang="zh-CN" altLang="en-US" sz="1600" dirty="0"/>
              <a:t>图标），在弹出的快捷菜单中选择</a:t>
            </a:r>
            <a:r>
              <a:rPr lang="en-US" altLang="zh-CN" sz="1600" dirty="0"/>
              <a:t>【</a:t>
            </a:r>
            <a:r>
              <a:rPr lang="zh-CN" altLang="en-US" sz="1600" dirty="0"/>
              <a:t>属性</a:t>
            </a:r>
            <a:r>
              <a:rPr lang="en-US" altLang="zh-CN" sz="1600" dirty="0"/>
              <a:t>】</a:t>
            </a:r>
            <a:r>
              <a:rPr lang="zh-CN" altLang="en-US" sz="1600" dirty="0"/>
              <a:t>命令，在弹出的</a:t>
            </a:r>
            <a:r>
              <a:rPr lang="en-US" altLang="zh-CN" sz="1600" dirty="0"/>
              <a:t>【</a:t>
            </a:r>
            <a:r>
              <a:rPr lang="zh-CN" altLang="en-US" sz="1600" dirty="0"/>
              <a:t>系统</a:t>
            </a:r>
            <a:r>
              <a:rPr lang="en-US" altLang="zh-CN" sz="1600" dirty="0"/>
              <a:t>】</a:t>
            </a:r>
            <a:r>
              <a:rPr lang="zh-CN" altLang="en-US" sz="1600" dirty="0"/>
              <a:t>窗口中单击</a:t>
            </a:r>
            <a:r>
              <a:rPr lang="en-US" altLang="zh-CN" sz="1600" dirty="0"/>
              <a:t>【</a:t>
            </a:r>
            <a:r>
              <a:rPr lang="zh-CN" altLang="en-US" sz="1600" dirty="0"/>
              <a:t>高级系统设置</a:t>
            </a:r>
            <a:r>
              <a:rPr lang="en-US" altLang="zh-CN" sz="1600" dirty="0"/>
              <a:t>】</a:t>
            </a:r>
            <a:r>
              <a:rPr lang="zh-CN" altLang="en-US" sz="1600" dirty="0"/>
              <a:t>，打开</a:t>
            </a:r>
            <a:r>
              <a:rPr lang="en-US" altLang="zh-CN" sz="1600" dirty="0"/>
              <a:t>【</a:t>
            </a:r>
            <a:r>
              <a:rPr lang="zh-CN" altLang="en-US" sz="1600" dirty="0"/>
              <a:t>系统属性</a:t>
            </a:r>
            <a:r>
              <a:rPr lang="en-US" altLang="zh-CN" sz="1600" dirty="0"/>
              <a:t>】</a:t>
            </a:r>
            <a:r>
              <a:rPr lang="zh-CN" altLang="en-US" sz="1600" dirty="0"/>
              <a:t>对话框。</a:t>
            </a:r>
            <a:endParaRPr lang="en-US" altLang="zh-CN" sz="1600" dirty="0"/>
          </a:p>
          <a:p>
            <a:pPr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/>
              <a:t>（</a:t>
            </a:r>
            <a:r>
              <a:rPr lang="en-US" altLang="zh-CN" sz="1600" dirty="0"/>
              <a:t>2</a:t>
            </a:r>
            <a:r>
              <a:rPr lang="zh-CN" altLang="en-US" sz="1600" dirty="0"/>
              <a:t>）在</a:t>
            </a:r>
            <a:r>
              <a:rPr lang="en-US" altLang="zh-CN" sz="1600" dirty="0"/>
              <a:t>【</a:t>
            </a:r>
            <a:r>
              <a:rPr lang="zh-CN" altLang="en-US" sz="1600" dirty="0"/>
              <a:t>系统属性</a:t>
            </a:r>
            <a:r>
              <a:rPr lang="en-US" altLang="zh-CN" sz="1600" dirty="0"/>
              <a:t>】</a:t>
            </a:r>
            <a:r>
              <a:rPr lang="zh-CN" altLang="en-US" sz="1600" dirty="0"/>
              <a:t>对话框中的</a:t>
            </a:r>
            <a:r>
              <a:rPr lang="en-US" altLang="zh-CN" sz="1600" dirty="0"/>
              <a:t>【</a:t>
            </a:r>
            <a:r>
              <a:rPr lang="zh-CN" altLang="en-US" sz="1600" dirty="0"/>
              <a:t>高级</a:t>
            </a:r>
            <a:r>
              <a:rPr lang="en-US" altLang="zh-CN" sz="1600" dirty="0"/>
              <a:t>】</a:t>
            </a:r>
            <a:r>
              <a:rPr lang="zh-CN" altLang="en-US" sz="1600" dirty="0"/>
              <a:t>选项卡中单击</a:t>
            </a:r>
            <a:r>
              <a:rPr lang="en-US" altLang="zh-CN" sz="1600" dirty="0"/>
              <a:t>【</a:t>
            </a:r>
            <a:r>
              <a:rPr lang="zh-CN" altLang="en-US" sz="1600" dirty="0"/>
              <a:t>环境变量</a:t>
            </a:r>
            <a:r>
              <a:rPr lang="en-US" altLang="zh-CN" sz="1600" dirty="0"/>
              <a:t>】</a:t>
            </a:r>
            <a:r>
              <a:rPr lang="zh-CN" altLang="en-US" sz="1600" dirty="0"/>
              <a:t>按钮，如图</a:t>
            </a:r>
            <a:r>
              <a:rPr lang="en-US" altLang="zh-CN" sz="1600" dirty="0"/>
              <a:t>1-4</a:t>
            </a:r>
            <a:r>
              <a:rPr lang="zh-CN" altLang="en-US" sz="1600" dirty="0"/>
              <a:t>所示。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486505" y="1228000"/>
            <a:ext cx="11271905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这里以</a:t>
            </a:r>
            <a:r>
              <a:rPr lang="en-US" altLang="zh-CN" sz="2000" dirty="0"/>
              <a:t>Windows 10</a:t>
            </a:r>
            <a:r>
              <a:rPr lang="zh-CN" altLang="en-US" sz="2000" dirty="0"/>
              <a:t>操作系统为例介绍配置环境变量的方法，具体步骤如下。</a:t>
            </a:r>
            <a:endParaRPr lang="zh-CN" altLang="en-US" sz="2000" dirty="0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444479" y="2804887"/>
            <a:ext cx="16615" cy="2427252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图片 3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436" r="436" b="459"/>
          <a:stretch>
            <a:fillRect/>
          </a:stretch>
        </p:blipFill>
        <p:spPr bwMode="auto">
          <a:xfrm>
            <a:off x="7120338" y="2144724"/>
            <a:ext cx="3124493" cy="38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7573185" y="6297344"/>
            <a:ext cx="2374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1-4 【</a:t>
            </a:r>
            <a:r>
              <a:rPr lang="zh-CN" altLang="en-US" sz="1400" dirty="0"/>
              <a:t>系统属性</a:t>
            </a:r>
            <a:r>
              <a:rPr lang="en-US" altLang="zh-CN" sz="1400" dirty="0"/>
              <a:t>】</a:t>
            </a:r>
            <a:r>
              <a:rPr lang="zh-CN" altLang="en-US" sz="1400" dirty="0"/>
              <a:t>对话框 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7" name="矩形 6"/>
            <p:cNvSpPr/>
            <p:nvPr/>
          </p:nvSpPr>
          <p:spPr>
            <a:xfrm>
              <a:off x="7296335" y="0"/>
              <a:ext cx="2555588" cy="6858000"/>
            </a:xfrm>
            <a:prstGeom prst="rect">
              <a:avLst/>
            </a:prstGeom>
            <a:solidFill>
              <a:srgbClr val="48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733534" y="0"/>
              <a:ext cx="2458465" cy="6858000"/>
            </a:xfrm>
            <a:prstGeom prst="rect">
              <a:avLst/>
            </a:prstGeom>
            <a:solidFill>
              <a:srgbClr val="1B6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1" y="0"/>
              <a:ext cx="2437200" cy="6858000"/>
            </a:xfrm>
            <a:prstGeom prst="rect">
              <a:avLst/>
            </a:prstGeom>
            <a:solidFill>
              <a:srgbClr val="A57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22310" y="0"/>
              <a:ext cx="2437200" cy="6858000"/>
            </a:xfrm>
            <a:prstGeom prst="rect">
              <a:avLst/>
            </a:prstGeom>
            <a:solidFill>
              <a:srgbClr val="FF6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59510" y="0"/>
              <a:ext cx="2437200" cy="6858000"/>
            </a:xfrm>
            <a:prstGeom prst="rect">
              <a:avLst/>
            </a:prstGeom>
            <a:solidFill>
              <a:srgbClr val="FFC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6" t="21480" r="23326" b="20795"/>
          <a:stretch>
            <a:fillRect/>
          </a:stretch>
        </p:blipFill>
        <p:spPr>
          <a:xfrm>
            <a:off x="704850" y="1333501"/>
            <a:ext cx="5905500" cy="48196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876300" y="1676400"/>
            <a:ext cx="13220700" cy="3046462"/>
            <a:chOff x="-876300" y="1676400"/>
            <a:chExt cx="13220700" cy="3046462"/>
          </a:xfrm>
        </p:grpSpPr>
        <p:grpSp>
          <p:nvGrpSpPr>
            <p:cNvPr id="56" name="组合 55"/>
            <p:cNvGrpSpPr/>
            <p:nvPr/>
          </p:nvGrpSpPr>
          <p:grpSpPr>
            <a:xfrm>
              <a:off x="-876300" y="1676400"/>
              <a:ext cx="13220700" cy="3046462"/>
              <a:chOff x="-876300" y="1676400"/>
              <a:chExt cx="13220700" cy="3046462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-876300" y="1676400"/>
                <a:ext cx="13220700" cy="30464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圆角矩形 1"/>
              <p:cNvSpPr/>
              <p:nvPr/>
            </p:nvSpPr>
            <p:spPr>
              <a:xfrm>
                <a:off x="1239757" y="2150512"/>
                <a:ext cx="1567071" cy="646331"/>
              </a:xfrm>
              <a:prstGeom prst="roundRect">
                <a:avLst/>
              </a:prstGeom>
              <a:solidFill>
                <a:srgbClr val="FFC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314083" y="2162204"/>
                <a:ext cx="14165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solidFill>
                      <a:schemeClr val="bg1">
                        <a:lumMod val="9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单元</a:t>
                </a:r>
                <a:r>
                  <a:rPr lang="en-US" altLang="zh-CN" sz="3600" dirty="0">
                    <a:solidFill>
                      <a:schemeClr val="bg1">
                        <a:lumMod val="9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zh-CN" altLang="en-US" sz="36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8" name="文本框 13"/>
              <p:cNvSpPr txBox="1"/>
              <p:nvPr/>
            </p:nvSpPr>
            <p:spPr>
              <a:xfrm>
                <a:off x="1239757" y="2921923"/>
                <a:ext cx="5000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站点创建与制作商品简介页面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" name="文本框 13"/>
              <p:cNvSpPr txBox="1"/>
              <p:nvPr/>
            </p:nvSpPr>
            <p:spPr>
              <a:xfrm>
                <a:off x="1239757" y="3590364"/>
                <a:ext cx="500093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HTML5+CSS3</a:t>
                </a:r>
                <a:r>
                  <a:rPr lang="zh-CN" altLang="en-US" sz="2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网页设计与制作实用教程</a:t>
                </a:r>
                <a:endPara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861343" y="2885177"/>
              <a:ext cx="109654" cy="32140"/>
              <a:chOff x="8223251" y="4613276"/>
              <a:chExt cx="276225" cy="80963"/>
            </a:xfrm>
          </p:grpSpPr>
          <p:sp>
            <p:nvSpPr>
              <p:cNvPr id="44" name="Freeform 197"/>
              <p:cNvSpPr>
                <a:spLocks noEditPoints="1"/>
              </p:cNvSpPr>
              <p:nvPr/>
            </p:nvSpPr>
            <p:spPr bwMode="auto">
              <a:xfrm>
                <a:off x="8223251" y="4613276"/>
                <a:ext cx="82550" cy="80963"/>
              </a:xfrm>
              <a:custGeom>
                <a:avLst/>
                <a:gdLst>
                  <a:gd name="T0" fmla="*/ 13 w 27"/>
                  <a:gd name="T1" fmla="*/ 0 h 27"/>
                  <a:gd name="T2" fmla="*/ 0 w 27"/>
                  <a:gd name="T3" fmla="*/ 14 h 27"/>
                  <a:gd name="T4" fmla="*/ 13 w 27"/>
                  <a:gd name="T5" fmla="*/ 27 h 27"/>
                  <a:gd name="T6" fmla="*/ 27 w 27"/>
                  <a:gd name="T7" fmla="*/ 14 h 27"/>
                  <a:gd name="T8" fmla="*/ 13 w 27"/>
                  <a:gd name="T9" fmla="*/ 0 h 27"/>
                  <a:gd name="T10" fmla="*/ 13 w 27"/>
                  <a:gd name="T11" fmla="*/ 23 h 27"/>
                  <a:gd name="T12" fmla="*/ 4 w 27"/>
                  <a:gd name="T13" fmla="*/ 14 h 27"/>
                  <a:gd name="T14" fmla="*/ 13 w 27"/>
                  <a:gd name="T15" fmla="*/ 4 h 27"/>
                  <a:gd name="T16" fmla="*/ 23 w 27"/>
                  <a:gd name="T17" fmla="*/ 14 h 27"/>
                  <a:gd name="T18" fmla="*/ 13 w 27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0" y="27"/>
                      <a:pt x="27" y="21"/>
                      <a:pt x="27" y="14"/>
                    </a:cubicBezTo>
                    <a:cubicBezTo>
                      <a:pt x="27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4" y="19"/>
                      <a:pt x="4" y="14"/>
                    </a:cubicBezTo>
                    <a:cubicBezTo>
                      <a:pt x="4" y="8"/>
                      <a:pt x="8" y="4"/>
                      <a:pt x="13" y="4"/>
                    </a:cubicBezTo>
                    <a:cubicBezTo>
                      <a:pt x="18" y="4"/>
                      <a:pt x="23" y="8"/>
                      <a:pt x="23" y="14"/>
                    </a:cubicBezTo>
                    <a:cubicBezTo>
                      <a:pt x="23" y="19"/>
                      <a:pt x="18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99"/>
              <p:cNvSpPr>
                <a:spLocks noEditPoints="1"/>
              </p:cNvSpPr>
              <p:nvPr/>
            </p:nvSpPr>
            <p:spPr bwMode="auto">
              <a:xfrm>
                <a:off x="8416926" y="4613276"/>
                <a:ext cx="82550" cy="80963"/>
              </a:xfrm>
              <a:custGeom>
                <a:avLst/>
                <a:gdLst>
                  <a:gd name="T0" fmla="*/ 13 w 27"/>
                  <a:gd name="T1" fmla="*/ 0 h 27"/>
                  <a:gd name="T2" fmla="*/ 0 w 27"/>
                  <a:gd name="T3" fmla="*/ 14 h 27"/>
                  <a:gd name="T4" fmla="*/ 13 w 27"/>
                  <a:gd name="T5" fmla="*/ 27 h 27"/>
                  <a:gd name="T6" fmla="*/ 27 w 27"/>
                  <a:gd name="T7" fmla="*/ 14 h 27"/>
                  <a:gd name="T8" fmla="*/ 13 w 27"/>
                  <a:gd name="T9" fmla="*/ 0 h 27"/>
                  <a:gd name="T10" fmla="*/ 13 w 27"/>
                  <a:gd name="T11" fmla="*/ 23 h 27"/>
                  <a:gd name="T12" fmla="*/ 4 w 27"/>
                  <a:gd name="T13" fmla="*/ 14 h 27"/>
                  <a:gd name="T14" fmla="*/ 13 w 27"/>
                  <a:gd name="T15" fmla="*/ 4 h 27"/>
                  <a:gd name="T16" fmla="*/ 23 w 27"/>
                  <a:gd name="T17" fmla="*/ 14 h 27"/>
                  <a:gd name="T18" fmla="*/ 13 w 27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0" y="27"/>
                      <a:pt x="27" y="21"/>
                      <a:pt x="27" y="14"/>
                    </a:cubicBezTo>
                    <a:cubicBezTo>
                      <a:pt x="27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4" y="19"/>
                      <a:pt x="4" y="14"/>
                    </a:cubicBezTo>
                    <a:cubicBezTo>
                      <a:pt x="4" y="8"/>
                      <a:pt x="8" y="4"/>
                      <a:pt x="13" y="4"/>
                    </a:cubicBezTo>
                    <a:cubicBezTo>
                      <a:pt x="18" y="4"/>
                      <a:pt x="23" y="8"/>
                      <a:pt x="23" y="14"/>
                    </a:cubicBezTo>
                    <a:cubicBezTo>
                      <a:pt x="23" y="19"/>
                      <a:pt x="18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7861973" y="4122460"/>
              <a:ext cx="109654" cy="32140"/>
              <a:chOff x="8223251" y="4613276"/>
              <a:chExt cx="276225" cy="80963"/>
            </a:xfrm>
          </p:grpSpPr>
          <p:sp>
            <p:nvSpPr>
              <p:cNvPr id="49" name="Freeform 197"/>
              <p:cNvSpPr>
                <a:spLocks noEditPoints="1"/>
              </p:cNvSpPr>
              <p:nvPr/>
            </p:nvSpPr>
            <p:spPr bwMode="auto">
              <a:xfrm>
                <a:off x="8223251" y="4613276"/>
                <a:ext cx="82550" cy="80963"/>
              </a:xfrm>
              <a:custGeom>
                <a:avLst/>
                <a:gdLst>
                  <a:gd name="T0" fmla="*/ 13 w 27"/>
                  <a:gd name="T1" fmla="*/ 0 h 27"/>
                  <a:gd name="T2" fmla="*/ 0 w 27"/>
                  <a:gd name="T3" fmla="*/ 14 h 27"/>
                  <a:gd name="T4" fmla="*/ 13 w 27"/>
                  <a:gd name="T5" fmla="*/ 27 h 27"/>
                  <a:gd name="T6" fmla="*/ 27 w 27"/>
                  <a:gd name="T7" fmla="*/ 14 h 27"/>
                  <a:gd name="T8" fmla="*/ 13 w 27"/>
                  <a:gd name="T9" fmla="*/ 0 h 27"/>
                  <a:gd name="T10" fmla="*/ 13 w 27"/>
                  <a:gd name="T11" fmla="*/ 23 h 27"/>
                  <a:gd name="T12" fmla="*/ 4 w 27"/>
                  <a:gd name="T13" fmla="*/ 14 h 27"/>
                  <a:gd name="T14" fmla="*/ 13 w 27"/>
                  <a:gd name="T15" fmla="*/ 4 h 27"/>
                  <a:gd name="T16" fmla="*/ 23 w 27"/>
                  <a:gd name="T17" fmla="*/ 14 h 27"/>
                  <a:gd name="T18" fmla="*/ 13 w 27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0" y="27"/>
                      <a:pt x="27" y="21"/>
                      <a:pt x="27" y="14"/>
                    </a:cubicBezTo>
                    <a:cubicBezTo>
                      <a:pt x="27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4" y="19"/>
                      <a:pt x="4" y="14"/>
                    </a:cubicBezTo>
                    <a:cubicBezTo>
                      <a:pt x="4" y="8"/>
                      <a:pt x="8" y="4"/>
                      <a:pt x="13" y="4"/>
                    </a:cubicBezTo>
                    <a:cubicBezTo>
                      <a:pt x="18" y="4"/>
                      <a:pt x="23" y="8"/>
                      <a:pt x="23" y="14"/>
                    </a:cubicBezTo>
                    <a:cubicBezTo>
                      <a:pt x="23" y="19"/>
                      <a:pt x="18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98"/>
              <p:cNvSpPr>
                <a:spLocks noEditPoints="1"/>
              </p:cNvSpPr>
              <p:nvPr/>
            </p:nvSpPr>
            <p:spPr bwMode="auto">
              <a:xfrm>
                <a:off x="8320088" y="4613276"/>
                <a:ext cx="82550" cy="80963"/>
              </a:xfrm>
              <a:custGeom>
                <a:avLst/>
                <a:gdLst>
                  <a:gd name="T0" fmla="*/ 13 w 27"/>
                  <a:gd name="T1" fmla="*/ 0 h 27"/>
                  <a:gd name="T2" fmla="*/ 0 w 27"/>
                  <a:gd name="T3" fmla="*/ 14 h 27"/>
                  <a:gd name="T4" fmla="*/ 13 w 27"/>
                  <a:gd name="T5" fmla="*/ 27 h 27"/>
                  <a:gd name="T6" fmla="*/ 27 w 27"/>
                  <a:gd name="T7" fmla="*/ 14 h 27"/>
                  <a:gd name="T8" fmla="*/ 13 w 27"/>
                  <a:gd name="T9" fmla="*/ 0 h 27"/>
                  <a:gd name="T10" fmla="*/ 13 w 27"/>
                  <a:gd name="T11" fmla="*/ 23 h 27"/>
                  <a:gd name="T12" fmla="*/ 4 w 27"/>
                  <a:gd name="T13" fmla="*/ 14 h 27"/>
                  <a:gd name="T14" fmla="*/ 13 w 27"/>
                  <a:gd name="T15" fmla="*/ 4 h 27"/>
                  <a:gd name="T16" fmla="*/ 23 w 27"/>
                  <a:gd name="T17" fmla="*/ 14 h 27"/>
                  <a:gd name="T18" fmla="*/ 13 w 27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0" y="27"/>
                      <a:pt x="27" y="21"/>
                      <a:pt x="27" y="14"/>
                    </a:cubicBezTo>
                    <a:cubicBezTo>
                      <a:pt x="27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4" y="19"/>
                      <a:pt x="4" y="14"/>
                    </a:cubicBezTo>
                    <a:cubicBezTo>
                      <a:pt x="4" y="8"/>
                      <a:pt x="8" y="4"/>
                      <a:pt x="13" y="4"/>
                    </a:cubicBezTo>
                    <a:cubicBezTo>
                      <a:pt x="18" y="4"/>
                      <a:pt x="23" y="8"/>
                      <a:pt x="23" y="14"/>
                    </a:cubicBezTo>
                    <a:cubicBezTo>
                      <a:pt x="23" y="19"/>
                      <a:pt x="18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99"/>
              <p:cNvSpPr>
                <a:spLocks noEditPoints="1"/>
              </p:cNvSpPr>
              <p:nvPr/>
            </p:nvSpPr>
            <p:spPr bwMode="auto">
              <a:xfrm>
                <a:off x="8416926" y="4613276"/>
                <a:ext cx="82550" cy="80963"/>
              </a:xfrm>
              <a:custGeom>
                <a:avLst/>
                <a:gdLst>
                  <a:gd name="T0" fmla="*/ 13 w 27"/>
                  <a:gd name="T1" fmla="*/ 0 h 27"/>
                  <a:gd name="T2" fmla="*/ 0 w 27"/>
                  <a:gd name="T3" fmla="*/ 14 h 27"/>
                  <a:gd name="T4" fmla="*/ 13 w 27"/>
                  <a:gd name="T5" fmla="*/ 27 h 27"/>
                  <a:gd name="T6" fmla="*/ 27 w 27"/>
                  <a:gd name="T7" fmla="*/ 14 h 27"/>
                  <a:gd name="T8" fmla="*/ 13 w 27"/>
                  <a:gd name="T9" fmla="*/ 0 h 27"/>
                  <a:gd name="T10" fmla="*/ 13 w 27"/>
                  <a:gd name="T11" fmla="*/ 23 h 27"/>
                  <a:gd name="T12" fmla="*/ 4 w 27"/>
                  <a:gd name="T13" fmla="*/ 14 h 27"/>
                  <a:gd name="T14" fmla="*/ 13 w 27"/>
                  <a:gd name="T15" fmla="*/ 4 h 27"/>
                  <a:gd name="T16" fmla="*/ 23 w 27"/>
                  <a:gd name="T17" fmla="*/ 14 h 27"/>
                  <a:gd name="T18" fmla="*/ 13 w 27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0" y="27"/>
                      <a:pt x="27" y="21"/>
                      <a:pt x="27" y="14"/>
                    </a:cubicBezTo>
                    <a:cubicBezTo>
                      <a:pt x="27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4" y="19"/>
                      <a:pt x="4" y="14"/>
                    </a:cubicBezTo>
                    <a:cubicBezTo>
                      <a:pt x="4" y="8"/>
                      <a:pt x="8" y="4"/>
                      <a:pt x="13" y="4"/>
                    </a:cubicBezTo>
                    <a:cubicBezTo>
                      <a:pt x="18" y="4"/>
                      <a:pt x="23" y="8"/>
                      <a:pt x="23" y="14"/>
                    </a:cubicBezTo>
                    <a:cubicBezTo>
                      <a:pt x="23" y="19"/>
                      <a:pt x="18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5" name="圆角矩形 54"/>
          <p:cNvSpPr/>
          <p:nvPr/>
        </p:nvSpPr>
        <p:spPr>
          <a:xfrm>
            <a:off x="704850" y="1412776"/>
            <a:ext cx="5823198" cy="3528392"/>
          </a:xfrm>
          <a:prstGeom prst="roundRect">
            <a:avLst>
              <a:gd name="adj" fmla="val 4789"/>
            </a:avLst>
          </a:prstGeom>
          <a:noFill/>
          <a:ln w="1270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96594" y="1676400"/>
            <a:ext cx="5688632" cy="3048744"/>
            <a:chOff x="767408" y="1676400"/>
            <a:chExt cx="5688632" cy="3048744"/>
          </a:xfrm>
        </p:grpSpPr>
        <p:sp>
          <p:nvSpPr>
            <p:cNvPr id="3" name="矩形 2"/>
            <p:cNvSpPr/>
            <p:nvPr/>
          </p:nvSpPr>
          <p:spPr>
            <a:xfrm>
              <a:off x="767408" y="1676400"/>
              <a:ext cx="5688632" cy="3048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439374" y="2612589"/>
              <a:ext cx="4801315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7200" b="1" dirty="0">
                  <a:ln w="12700">
                    <a:solidFill>
                      <a:srgbClr val="FF9900"/>
                    </a:solidFill>
                    <a:prstDash val="solid"/>
                  </a:ln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学习快乐！</a:t>
              </a:r>
              <a:endParaRPr lang="zh-CN" altLang="en-US" sz="7200" b="1" cap="none" spc="0" dirty="0">
                <a:ln w="12700">
                  <a:solidFill>
                    <a:srgbClr val="FF99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Group 346"/>
          <p:cNvGrpSpPr/>
          <p:nvPr/>
        </p:nvGrpSpPr>
        <p:grpSpPr>
          <a:xfrm>
            <a:off x="7787190" y="2592018"/>
            <a:ext cx="3109924" cy="873957"/>
            <a:chOff x="4643438" y="3612780"/>
            <a:chExt cx="2160687" cy="607201"/>
          </a:xfrm>
        </p:grpSpPr>
        <p:sp>
          <p:nvSpPr>
            <p:cNvPr id="79" name="Rectangle 335"/>
            <p:cNvSpPr/>
            <p:nvPr/>
          </p:nvSpPr>
          <p:spPr>
            <a:xfrm>
              <a:off x="5072066" y="3612780"/>
              <a:ext cx="1732059" cy="60720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rPr>
                <a:t>高职高专名校名师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rPr>
                <a:t>精品</a:t>
              </a:r>
              <a:b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rPr>
              </a:b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rPr>
                <a:t>“十三五”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rPr>
                <a:t>规划教材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itchFamily="34" charset="0"/>
              </a:endParaRPr>
            </a:p>
          </p:txBody>
        </p:sp>
        <p:grpSp>
          <p:nvGrpSpPr>
            <p:cNvPr id="80" name="Group 341"/>
            <p:cNvGrpSpPr/>
            <p:nvPr/>
          </p:nvGrpSpPr>
          <p:grpSpPr>
            <a:xfrm>
              <a:off x="4643438" y="3643320"/>
              <a:ext cx="288476" cy="288476"/>
              <a:chOff x="4643438" y="3643320"/>
              <a:chExt cx="288476" cy="288476"/>
            </a:xfrm>
          </p:grpSpPr>
          <p:sp>
            <p:nvSpPr>
              <p:cNvPr id="81" name="Oval 328"/>
              <p:cNvSpPr/>
              <p:nvPr/>
            </p:nvSpPr>
            <p:spPr>
              <a:xfrm>
                <a:off x="4643438" y="3643320"/>
                <a:ext cx="288476" cy="288476"/>
              </a:xfrm>
              <a:prstGeom prst="ellipse">
                <a:avLst/>
              </a:prstGeom>
              <a:solidFill>
                <a:srgbClr val="FF6E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2" name="Freeform 26"/>
              <p:cNvSpPr/>
              <p:nvPr/>
            </p:nvSpPr>
            <p:spPr bwMode="auto">
              <a:xfrm>
                <a:off x="4735506" y="3729002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7787190" y="3745269"/>
            <a:ext cx="2802148" cy="415209"/>
            <a:chOff x="7731248" y="3950210"/>
            <a:chExt cx="2802148" cy="415209"/>
          </a:xfrm>
        </p:grpSpPr>
        <p:grpSp>
          <p:nvGrpSpPr>
            <p:cNvPr id="71" name="Group 347"/>
            <p:cNvGrpSpPr/>
            <p:nvPr/>
          </p:nvGrpSpPr>
          <p:grpSpPr>
            <a:xfrm>
              <a:off x="7731248" y="3950210"/>
              <a:ext cx="2802148" cy="415209"/>
              <a:chOff x="4643438" y="4071948"/>
              <a:chExt cx="1946853" cy="288476"/>
            </a:xfrm>
          </p:grpSpPr>
          <p:sp>
            <p:nvSpPr>
              <p:cNvPr id="77" name="Rectangle 336"/>
              <p:cNvSpPr/>
              <p:nvPr/>
            </p:nvSpPr>
            <p:spPr>
              <a:xfrm>
                <a:off x="5072066" y="4071948"/>
                <a:ext cx="1518225" cy="256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itchFamily="34" charset="0"/>
                  </a:rPr>
                  <a:t>人 民 邮 电 出 版 社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</a:endParaRPr>
              </a:p>
            </p:txBody>
          </p:sp>
          <p:sp>
            <p:nvSpPr>
              <p:cNvPr id="78" name="Oval 329"/>
              <p:cNvSpPr/>
              <p:nvPr/>
            </p:nvSpPr>
            <p:spPr>
              <a:xfrm>
                <a:off x="4643438" y="4071948"/>
                <a:ext cx="288476" cy="288476"/>
              </a:xfrm>
              <a:prstGeom prst="ellipse">
                <a:avLst/>
              </a:prstGeom>
              <a:solidFill>
                <a:srgbClr val="FFC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798322" y="4044327"/>
              <a:ext cx="235693" cy="233803"/>
              <a:chOff x="8062913" y="4416424"/>
              <a:chExt cx="593725" cy="588963"/>
            </a:xfrm>
          </p:grpSpPr>
          <p:sp>
            <p:nvSpPr>
              <p:cNvPr id="73" name="Freeform 196"/>
              <p:cNvSpPr>
                <a:spLocks noEditPoints="1"/>
              </p:cNvSpPr>
              <p:nvPr/>
            </p:nvSpPr>
            <p:spPr bwMode="auto">
              <a:xfrm>
                <a:off x="8062913" y="4416424"/>
                <a:ext cx="593725" cy="588963"/>
              </a:xfrm>
              <a:custGeom>
                <a:avLst/>
                <a:gdLst>
                  <a:gd name="T0" fmla="*/ 196 w 196"/>
                  <a:gd name="T1" fmla="*/ 79 h 195"/>
                  <a:gd name="T2" fmla="*/ 98 w 196"/>
                  <a:gd name="T3" fmla="*/ 0 h 195"/>
                  <a:gd name="T4" fmla="*/ 0 w 196"/>
                  <a:gd name="T5" fmla="*/ 79 h 195"/>
                  <a:gd name="T6" fmla="*/ 98 w 196"/>
                  <a:gd name="T7" fmla="*/ 158 h 195"/>
                  <a:gd name="T8" fmla="*/ 150 w 196"/>
                  <a:gd name="T9" fmla="*/ 146 h 195"/>
                  <a:gd name="T10" fmla="*/ 164 w 196"/>
                  <a:gd name="T11" fmla="*/ 163 h 195"/>
                  <a:gd name="T12" fmla="*/ 189 w 196"/>
                  <a:gd name="T13" fmla="*/ 194 h 195"/>
                  <a:gd name="T14" fmla="*/ 192 w 196"/>
                  <a:gd name="T15" fmla="*/ 195 h 195"/>
                  <a:gd name="T16" fmla="*/ 193 w 196"/>
                  <a:gd name="T17" fmla="*/ 195 h 195"/>
                  <a:gd name="T18" fmla="*/ 196 w 196"/>
                  <a:gd name="T19" fmla="*/ 191 h 195"/>
                  <a:gd name="T20" fmla="*/ 196 w 196"/>
                  <a:gd name="T21" fmla="*/ 131 h 195"/>
                  <a:gd name="T22" fmla="*/ 196 w 196"/>
                  <a:gd name="T23" fmla="*/ 111 h 195"/>
                  <a:gd name="T24" fmla="*/ 196 w 196"/>
                  <a:gd name="T25" fmla="*/ 79 h 195"/>
                  <a:gd name="T26" fmla="*/ 196 w 196"/>
                  <a:gd name="T27" fmla="*/ 79 h 195"/>
                  <a:gd name="T28" fmla="*/ 188 w 196"/>
                  <a:gd name="T29" fmla="*/ 111 h 195"/>
                  <a:gd name="T30" fmla="*/ 188 w 196"/>
                  <a:gd name="T31" fmla="*/ 131 h 195"/>
                  <a:gd name="T32" fmla="*/ 188 w 196"/>
                  <a:gd name="T33" fmla="*/ 180 h 195"/>
                  <a:gd name="T34" fmla="*/ 170 w 196"/>
                  <a:gd name="T35" fmla="*/ 158 h 195"/>
                  <a:gd name="T36" fmla="*/ 155 w 196"/>
                  <a:gd name="T37" fmla="*/ 138 h 195"/>
                  <a:gd name="T38" fmla="*/ 149 w 196"/>
                  <a:gd name="T39" fmla="*/ 137 h 195"/>
                  <a:gd name="T40" fmla="*/ 149 w 196"/>
                  <a:gd name="T41" fmla="*/ 137 h 195"/>
                  <a:gd name="T42" fmla="*/ 98 w 196"/>
                  <a:gd name="T43" fmla="*/ 150 h 195"/>
                  <a:gd name="T44" fmla="*/ 8 w 196"/>
                  <a:gd name="T45" fmla="*/ 79 h 195"/>
                  <a:gd name="T46" fmla="*/ 98 w 196"/>
                  <a:gd name="T47" fmla="*/ 8 h 195"/>
                  <a:gd name="T48" fmla="*/ 188 w 196"/>
                  <a:gd name="T49" fmla="*/ 79 h 195"/>
                  <a:gd name="T50" fmla="*/ 188 w 196"/>
                  <a:gd name="T51" fmla="*/ 11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6" h="195">
                    <a:moveTo>
                      <a:pt x="196" y="79"/>
                    </a:moveTo>
                    <a:cubicBezTo>
                      <a:pt x="196" y="35"/>
                      <a:pt x="152" y="0"/>
                      <a:pt x="98" y="0"/>
                    </a:cubicBezTo>
                    <a:cubicBezTo>
                      <a:pt x="44" y="0"/>
                      <a:pt x="0" y="35"/>
                      <a:pt x="0" y="79"/>
                    </a:cubicBezTo>
                    <a:cubicBezTo>
                      <a:pt x="0" y="122"/>
                      <a:pt x="44" y="158"/>
                      <a:pt x="98" y="158"/>
                    </a:cubicBezTo>
                    <a:cubicBezTo>
                      <a:pt x="117" y="158"/>
                      <a:pt x="135" y="154"/>
                      <a:pt x="150" y="146"/>
                    </a:cubicBezTo>
                    <a:cubicBezTo>
                      <a:pt x="164" y="163"/>
                      <a:pt x="164" y="163"/>
                      <a:pt x="164" y="163"/>
                    </a:cubicBezTo>
                    <a:cubicBezTo>
                      <a:pt x="189" y="194"/>
                      <a:pt x="189" y="194"/>
                      <a:pt x="189" y="194"/>
                    </a:cubicBezTo>
                    <a:cubicBezTo>
                      <a:pt x="190" y="194"/>
                      <a:pt x="191" y="195"/>
                      <a:pt x="192" y="195"/>
                    </a:cubicBezTo>
                    <a:cubicBezTo>
                      <a:pt x="192" y="195"/>
                      <a:pt x="193" y="195"/>
                      <a:pt x="193" y="195"/>
                    </a:cubicBezTo>
                    <a:cubicBezTo>
                      <a:pt x="195" y="194"/>
                      <a:pt x="196" y="193"/>
                      <a:pt x="196" y="191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111"/>
                      <a:pt x="196" y="111"/>
                      <a:pt x="196" y="111"/>
                    </a:cubicBezTo>
                    <a:cubicBezTo>
                      <a:pt x="196" y="79"/>
                      <a:pt x="196" y="79"/>
                      <a:pt x="196" y="79"/>
                    </a:cubicBezTo>
                    <a:cubicBezTo>
                      <a:pt x="196" y="79"/>
                      <a:pt x="196" y="79"/>
                      <a:pt x="196" y="79"/>
                    </a:cubicBezTo>
                    <a:close/>
                    <a:moveTo>
                      <a:pt x="188" y="111"/>
                    </a:moveTo>
                    <a:cubicBezTo>
                      <a:pt x="188" y="131"/>
                      <a:pt x="188" y="131"/>
                      <a:pt x="188" y="131"/>
                    </a:cubicBezTo>
                    <a:cubicBezTo>
                      <a:pt x="188" y="180"/>
                      <a:pt x="188" y="180"/>
                      <a:pt x="188" y="180"/>
                    </a:cubicBezTo>
                    <a:cubicBezTo>
                      <a:pt x="170" y="158"/>
                      <a:pt x="170" y="158"/>
                      <a:pt x="170" y="158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4" y="137"/>
                      <a:pt x="151" y="136"/>
                      <a:pt x="149" y="137"/>
                    </a:cubicBezTo>
                    <a:cubicBezTo>
                      <a:pt x="149" y="137"/>
                      <a:pt x="149" y="137"/>
                      <a:pt x="149" y="137"/>
                    </a:cubicBezTo>
                    <a:cubicBezTo>
                      <a:pt x="134" y="145"/>
                      <a:pt x="116" y="150"/>
                      <a:pt x="98" y="150"/>
                    </a:cubicBezTo>
                    <a:cubicBezTo>
                      <a:pt x="48" y="150"/>
                      <a:pt x="8" y="118"/>
                      <a:pt x="8" y="79"/>
                    </a:cubicBezTo>
                    <a:cubicBezTo>
                      <a:pt x="8" y="40"/>
                      <a:pt x="48" y="8"/>
                      <a:pt x="98" y="8"/>
                    </a:cubicBezTo>
                    <a:cubicBezTo>
                      <a:pt x="148" y="8"/>
                      <a:pt x="188" y="40"/>
                      <a:pt x="188" y="79"/>
                    </a:cubicBezTo>
                    <a:lnTo>
                      <a:pt x="188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197"/>
              <p:cNvSpPr>
                <a:spLocks noEditPoints="1"/>
              </p:cNvSpPr>
              <p:nvPr/>
            </p:nvSpPr>
            <p:spPr bwMode="auto">
              <a:xfrm>
                <a:off x="8223251" y="4613276"/>
                <a:ext cx="82550" cy="80963"/>
              </a:xfrm>
              <a:custGeom>
                <a:avLst/>
                <a:gdLst>
                  <a:gd name="T0" fmla="*/ 13 w 27"/>
                  <a:gd name="T1" fmla="*/ 0 h 27"/>
                  <a:gd name="T2" fmla="*/ 0 w 27"/>
                  <a:gd name="T3" fmla="*/ 14 h 27"/>
                  <a:gd name="T4" fmla="*/ 13 w 27"/>
                  <a:gd name="T5" fmla="*/ 27 h 27"/>
                  <a:gd name="T6" fmla="*/ 27 w 27"/>
                  <a:gd name="T7" fmla="*/ 14 h 27"/>
                  <a:gd name="T8" fmla="*/ 13 w 27"/>
                  <a:gd name="T9" fmla="*/ 0 h 27"/>
                  <a:gd name="T10" fmla="*/ 13 w 27"/>
                  <a:gd name="T11" fmla="*/ 23 h 27"/>
                  <a:gd name="T12" fmla="*/ 4 w 27"/>
                  <a:gd name="T13" fmla="*/ 14 h 27"/>
                  <a:gd name="T14" fmla="*/ 13 w 27"/>
                  <a:gd name="T15" fmla="*/ 4 h 27"/>
                  <a:gd name="T16" fmla="*/ 23 w 27"/>
                  <a:gd name="T17" fmla="*/ 14 h 27"/>
                  <a:gd name="T18" fmla="*/ 13 w 27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0" y="27"/>
                      <a:pt x="27" y="21"/>
                      <a:pt x="27" y="14"/>
                    </a:cubicBezTo>
                    <a:cubicBezTo>
                      <a:pt x="27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4" y="19"/>
                      <a:pt x="4" y="14"/>
                    </a:cubicBezTo>
                    <a:cubicBezTo>
                      <a:pt x="4" y="8"/>
                      <a:pt x="8" y="4"/>
                      <a:pt x="13" y="4"/>
                    </a:cubicBezTo>
                    <a:cubicBezTo>
                      <a:pt x="18" y="4"/>
                      <a:pt x="23" y="8"/>
                      <a:pt x="23" y="14"/>
                    </a:cubicBezTo>
                    <a:cubicBezTo>
                      <a:pt x="23" y="19"/>
                      <a:pt x="18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198"/>
              <p:cNvSpPr>
                <a:spLocks noEditPoints="1"/>
              </p:cNvSpPr>
              <p:nvPr/>
            </p:nvSpPr>
            <p:spPr bwMode="auto">
              <a:xfrm>
                <a:off x="8320088" y="4613276"/>
                <a:ext cx="82550" cy="80963"/>
              </a:xfrm>
              <a:custGeom>
                <a:avLst/>
                <a:gdLst>
                  <a:gd name="T0" fmla="*/ 13 w 27"/>
                  <a:gd name="T1" fmla="*/ 0 h 27"/>
                  <a:gd name="T2" fmla="*/ 0 w 27"/>
                  <a:gd name="T3" fmla="*/ 14 h 27"/>
                  <a:gd name="T4" fmla="*/ 13 w 27"/>
                  <a:gd name="T5" fmla="*/ 27 h 27"/>
                  <a:gd name="T6" fmla="*/ 27 w 27"/>
                  <a:gd name="T7" fmla="*/ 14 h 27"/>
                  <a:gd name="T8" fmla="*/ 13 w 27"/>
                  <a:gd name="T9" fmla="*/ 0 h 27"/>
                  <a:gd name="T10" fmla="*/ 13 w 27"/>
                  <a:gd name="T11" fmla="*/ 23 h 27"/>
                  <a:gd name="T12" fmla="*/ 4 w 27"/>
                  <a:gd name="T13" fmla="*/ 14 h 27"/>
                  <a:gd name="T14" fmla="*/ 13 w 27"/>
                  <a:gd name="T15" fmla="*/ 4 h 27"/>
                  <a:gd name="T16" fmla="*/ 23 w 27"/>
                  <a:gd name="T17" fmla="*/ 14 h 27"/>
                  <a:gd name="T18" fmla="*/ 13 w 27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0" y="27"/>
                      <a:pt x="27" y="21"/>
                      <a:pt x="27" y="14"/>
                    </a:cubicBezTo>
                    <a:cubicBezTo>
                      <a:pt x="27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4" y="19"/>
                      <a:pt x="4" y="14"/>
                    </a:cubicBezTo>
                    <a:cubicBezTo>
                      <a:pt x="4" y="8"/>
                      <a:pt x="8" y="4"/>
                      <a:pt x="13" y="4"/>
                    </a:cubicBezTo>
                    <a:cubicBezTo>
                      <a:pt x="18" y="4"/>
                      <a:pt x="23" y="8"/>
                      <a:pt x="23" y="14"/>
                    </a:cubicBezTo>
                    <a:cubicBezTo>
                      <a:pt x="23" y="19"/>
                      <a:pt x="18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199"/>
              <p:cNvSpPr>
                <a:spLocks noEditPoints="1"/>
              </p:cNvSpPr>
              <p:nvPr/>
            </p:nvSpPr>
            <p:spPr bwMode="auto">
              <a:xfrm>
                <a:off x="8416926" y="4613276"/>
                <a:ext cx="82550" cy="80963"/>
              </a:xfrm>
              <a:custGeom>
                <a:avLst/>
                <a:gdLst>
                  <a:gd name="T0" fmla="*/ 13 w 27"/>
                  <a:gd name="T1" fmla="*/ 0 h 27"/>
                  <a:gd name="T2" fmla="*/ 0 w 27"/>
                  <a:gd name="T3" fmla="*/ 14 h 27"/>
                  <a:gd name="T4" fmla="*/ 13 w 27"/>
                  <a:gd name="T5" fmla="*/ 27 h 27"/>
                  <a:gd name="T6" fmla="*/ 27 w 27"/>
                  <a:gd name="T7" fmla="*/ 14 h 27"/>
                  <a:gd name="T8" fmla="*/ 13 w 27"/>
                  <a:gd name="T9" fmla="*/ 0 h 27"/>
                  <a:gd name="T10" fmla="*/ 13 w 27"/>
                  <a:gd name="T11" fmla="*/ 23 h 27"/>
                  <a:gd name="T12" fmla="*/ 4 w 27"/>
                  <a:gd name="T13" fmla="*/ 14 h 27"/>
                  <a:gd name="T14" fmla="*/ 13 w 27"/>
                  <a:gd name="T15" fmla="*/ 4 h 27"/>
                  <a:gd name="T16" fmla="*/ 23 w 27"/>
                  <a:gd name="T17" fmla="*/ 14 h 27"/>
                  <a:gd name="T18" fmla="*/ 13 w 27"/>
                  <a:gd name="T1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20" y="27"/>
                      <a:pt x="27" y="21"/>
                      <a:pt x="27" y="14"/>
                    </a:cubicBezTo>
                    <a:cubicBezTo>
                      <a:pt x="27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4" y="19"/>
                      <a:pt x="4" y="14"/>
                    </a:cubicBezTo>
                    <a:cubicBezTo>
                      <a:pt x="4" y="8"/>
                      <a:pt x="8" y="4"/>
                      <a:pt x="13" y="4"/>
                    </a:cubicBezTo>
                    <a:cubicBezTo>
                      <a:pt x="18" y="4"/>
                      <a:pt x="23" y="8"/>
                      <a:pt x="23" y="14"/>
                    </a:cubicBezTo>
                    <a:cubicBezTo>
                      <a:pt x="23" y="19"/>
                      <a:pt x="18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-17236" y="1651248"/>
            <a:ext cx="12209236" cy="4539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1.1.1  </a:t>
            </a:r>
            <a:r>
              <a:rPr lang="zh-CN" altLang="en-US" dirty="0"/>
              <a:t>搭建</a:t>
            </a:r>
            <a:r>
              <a:rPr lang="en-US" altLang="zh-CN" dirty="0"/>
              <a:t>Python</a:t>
            </a:r>
            <a:r>
              <a:rPr lang="zh-CN" altLang="en-US" dirty="0"/>
              <a:t>开发环境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545377" y="1869623"/>
            <a:ext cx="4028781" cy="396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/>
              <a:t>打开</a:t>
            </a:r>
            <a:r>
              <a:rPr lang="en-US" altLang="zh-CN" sz="1600" dirty="0"/>
              <a:t>【</a:t>
            </a:r>
            <a:r>
              <a:rPr lang="zh-CN" altLang="en-US" sz="1600" dirty="0"/>
              <a:t>环境变量</a:t>
            </a:r>
            <a:r>
              <a:rPr lang="en-US" altLang="zh-CN" sz="1600" dirty="0"/>
              <a:t>】</a:t>
            </a:r>
            <a:r>
              <a:rPr lang="zh-CN" altLang="en-US" sz="1600" dirty="0"/>
              <a:t>对话框，在“</a:t>
            </a:r>
            <a:r>
              <a:rPr lang="en-US" altLang="zh-CN" sz="1600" dirty="0"/>
              <a:t>Administrator</a:t>
            </a:r>
            <a:r>
              <a:rPr lang="zh-CN" altLang="en-US" sz="1600" dirty="0"/>
              <a:t>的用户变量”区域选择“</a:t>
            </a:r>
            <a:r>
              <a:rPr lang="en-US" altLang="zh-CN" sz="1600" dirty="0"/>
              <a:t>Path”</a:t>
            </a:r>
            <a:r>
              <a:rPr lang="zh-CN" altLang="en-US" sz="1600" dirty="0"/>
              <a:t>，然后单击</a:t>
            </a:r>
            <a:r>
              <a:rPr lang="en-US" altLang="zh-CN" sz="1600" dirty="0"/>
              <a:t>【</a:t>
            </a:r>
            <a:r>
              <a:rPr lang="zh-CN" altLang="en-US" sz="1600" dirty="0"/>
              <a:t>编辑</a:t>
            </a:r>
            <a:r>
              <a:rPr lang="en-US" altLang="zh-CN" sz="1600" dirty="0"/>
              <a:t>】</a:t>
            </a:r>
            <a:r>
              <a:rPr lang="zh-CN" altLang="en-US" sz="1600" dirty="0"/>
              <a:t>按钮，打开</a:t>
            </a:r>
            <a:r>
              <a:rPr lang="en-US" altLang="zh-CN" sz="1600" dirty="0"/>
              <a:t>【</a:t>
            </a:r>
            <a:r>
              <a:rPr lang="zh-CN" altLang="en-US" sz="1600" dirty="0"/>
              <a:t>编辑环境变量</a:t>
            </a:r>
            <a:r>
              <a:rPr lang="en-US" altLang="zh-CN" sz="1600" dirty="0"/>
              <a:t>】</a:t>
            </a:r>
            <a:r>
              <a:rPr lang="zh-CN" altLang="en-US" sz="1600" dirty="0"/>
              <a:t>对话框。在该对话框中单击</a:t>
            </a:r>
            <a:r>
              <a:rPr lang="en-US" altLang="zh-CN" sz="1600" dirty="0"/>
              <a:t>【</a:t>
            </a:r>
            <a:r>
              <a:rPr lang="zh-CN" altLang="en-US" sz="1600" dirty="0"/>
              <a:t>新建</a:t>
            </a:r>
            <a:r>
              <a:rPr lang="en-US" altLang="zh-CN" sz="1600" dirty="0"/>
              <a:t>】</a:t>
            </a:r>
            <a:r>
              <a:rPr lang="zh-CN" altLang="en-US" sz="1600" dirty="0"/>
              <a:t>按钮，然后在编辑框中输入“</a:t>
            </a:r>
            <a:r>
              <a:rPr lang="en-US" altLang="zh-CN" sz="1600" dirty="0"/>
              <a:t>D:\Python\Python3.8.2\”</a:t>
            </a:r>
            <a:r>
              <a:rPr lang="zh-CN" altLang="en-US" sz="1600" dirty="0"/>
              <a:t>，接着多次单击</a:t>
            </a:r>
            <a:r>
              <a:rPr lang="en-US" altLang="zh-CN" sz="1600" dirty="0"/>
              <a:t>【</a:t>
            </a:r>
            <a:r>
              <a:rPr lang="zh-CN" altLang="en-US" sz="1600" dirty="0"/>
              <a:t>上移</a:t>
            </a:r>
            <a:r>
              <a:rPr lang="en-US" altLang="zh-CN" sz="1600" dirty="0"/>
              <a:t>】</a:t>
            </a:r>
            <a:r>
              <a:rPr lang="zh-CN" altLang="en-US" sz="1600" dirty="0"/>
              <a:t>按钮，将其移至第</a:t>
            </a:r>
            <a:r>
              <a:rPr lang="en-US" altLang="zh-CN" sz="1600" dirty="0"/>
              <a:t>1</a:t>
            </a:r>
            <a:r>
              <a:rPr lang="zh-CN" altLang="en-US" sz="1600" dirty="0"/>
              <a:t>行。再一次单击</a:t>
            </a:r>
            <a:r>
              <a:rPr lang="en-US" altLang="zh-CN" sz="1600" dirty="0"/>
              <a:t>【</a:t>
            </a:r>
            <a:r>
              <a:rPr lang="zh-CN" altLang="en-US" sz="1600" dirty="0"/>
              <a:t>新建</a:t>
            </a:r>
            <a:r>
              <a:rPr lang="en-US" altLang="zh-CN" sz="1600" dirty="0"/>
              <a:t>】</a:t>
            </a:r>
            <a:r>
              <a:rPr lang="zh-CN" altLang="en-US" sz="1600" dirty="0"/>
              <a:t>按钮，然后在编辑框中输入“</a:t>
            </a:r>
            <a:r>
              <a:rPr lang="en-US" altLang="zh-CN" sz="1600" dirty="0"/>
              <a:t>D:\Python\Python3.8.2\Scripts\”</a:t>
            </a:r>
            <a:r>
              <a:rPr lang="zh-CN" altLang="en-US" sz="1600" dirty="0"/>
              <a:t>，接着多次单击</a:t>
            </a:r>
            <a:r>
              <a:rPr lang="en-US" altLang="zh-CN" sz="1600" dirty="0"/>
              <a:t>【</a:t>
            </a:r>
            <a:r>
              <a:rPr lang="zh-CN" altLang="en-US" sz="1600" dirty="0"/>
              <a:t>上移</a:t>
            </a:r>
            <a:r>
              <a:rPr lang="en-US" altLang="zh-CN" sz="1600" dirty="0"/>
              <a:t>】</a:t>
            </a:r>
            <a:r>
              <a:rPr lang="zh-CN" altLang="en-US" sz="1600" dirty="0"/>
              <a:t>按钮，将其移至第</a:t>
            </a:r>
            <a:r>
              <a:rPr lang="en-US" altLang="zh-CN" sz="1600" dirty="0"/>
              <a:t>2</a:t>
            </a:r>
            <a:r>
              <a:rPr lang="zh-CN" altLang="en-US" sz="1600" dirty="0"/>
              <a:t>行。新增两个变量后的</a:t>
            </a:r>
            <a:r>
              <a:rPr lang="en-US" altLang="zh-CN" sz="1600" dirty="0"/>
              <a:t>【</a:t>
            </a:r>
            <a:r>
              <a:rPr lang="zh-CN" altLang="en-US" sz="1600" dirty="0"/>
              <a:t>编辑环境变量</a:t>
            </a:r>
            <a:r>
              <a:rPr lang="en-US" altLang="zh-CN" sz="1600" dirty="0"/>
              <a:t>】</a:t>
            </a:r>
            <a:r>
              <a:rPr lang="zh-CN" altLang="en-US" sz="1600" dirty="0"/>
              <a:t>对话框如图</a:t>
            </a:r>
            <a:r>
              <a:rPr lang="en-US" altLang="zh-CN" sz="1600" dirty="0"/>
              <a:t>1-5</a:t>
            </a:r>
            <a:r>
              <a:rPr lang="zh-CN" altLang="en-US" sz="1600" dirty="0"/>
              <a:t>所示。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7713709" y="6297342"/>
            <a:ext cx="4169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1-5  </a:t>
            </a:r>
            <a:r>
              <a:rPr lang="zh-CN" altLang="en-US" sz="1400" dirty="0"/>
              <a:t>新增两个变量后的</a:t>
            </a:r>
            <a:r>
              <a:rPr lang="en-US" altLang="zh-CN" sz="1400" dirty="0"/>
              <a:t>【</a:t>
            </a:r>
            <a:r>
              <a:rPr lang="zh-CN" altLang="en-US" sz="1400" dirty="0"/>
              <a:t>编辑环境变量</a:t>
            </a:r>
            <a:r>
              <a:rPr lang="en-US" altLang="zh-CN" sz="1400" dirty="0"/>
              <a:t>】</a:t>
            </a:r>
            <a:r>
              <a:rPr lang="zh-CN" altLang="en-US" sz="1400" dirty="0"/>
              <a:t>对话框</a:t>
            </a:r>
            <a:endParaRPr lang="zh-CN" altLang="en-US" sz="1400" dirty="0"/>
          </a:p>
        </p:txBody>
      </p:sp>
      <p:pic>
        <p:nvPicPr>
          <p:cNvPr id="9219" name="图片 3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436" r="436" b="459"/>
          <a:stretch>
            <a:fillRect/>
          </a:stretch>
        </p:blipFill>
        <p:spPr bwMode="auto">
          <a:xfrm>
            <a:off x="4597488" y="1947783"/>
            <a:ext cx="3167149" cy="39464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t="470" r="430" b="470"/>
          <a:stretch>
            <a:fillRect/>
          </a:stretch>
        </p:blipFill>
        <p:spPr bwMode="auto">
          <a:xfrm>
            <a:off x="7950527" y="1947783"/>
            <a:ext cx="3696096" cy="3937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967428" y="6297343"/>
            <a:ext cx="2427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 图</a:t>
            </a:r>
            <a:r>
              <a:rPr lang="en-US" altLang="zh-CN" sz="1400" dirty="0"/>
              <a:t>1-4 【</a:t>
            </a:r>
            <a:r>
              <a:rPr lang="zh-CN" altLang="en-US" sz="1400" dirty="0"/>
              <a:t>系统属性</a:t>
            </a:r>
            <a:r>
              <a:rPr lang="en-US" altLang="zh-CN" sz="1400" dirty="0"/>
              <a:t>】</a:t>
            </a:r>
            <a:r>
              <a:rPr lang="zh-CN" altLang="en-US" sz="1400" dirty="0"/>
              <a:t>对话框 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/>
          <p:nvPr/>
        </p:nvSpPr>
        <p:spPr>
          <a:xfrm flipV="1">
            <a:off x="0" y="5854649"/>
            <a:ext cx="12192000" cy="932518"/>
          </a:xfrm>
          <a:prstGeom prst="rect">
            <a:avLst/>
          </a:prstGeom>
          <a:solidFill>
            <a:srgbClr val="8C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1.1.1  </a:t>
            </a:r>
            <a:r>
              <a:rPr lang="zh-CN" altLang="en-US" dirty="0"/>
              <a:t>搭建</a:t>
            </a:r>
            <a:r>
              <a:rPr lang="en-US" altLang="zh-CN" dirty="0"/>
              <a:t>Python</a:t>
            </a:r>
            <a:r>
              <a:rPr lang="zh-CN" altLang="en-US" dirty="0"/>
              <a:t>开发环境</a:t>
            </a:r>
            <a:endParaRPr lang="en-US" altLang="zh-CN" dirty="0"/>
          </a:p>
        </p:txBody>
      </p:sp>
      <p:sp>
        <p:nvSpPr>
          <p:cNvPr id="16" name="矩形 15"/>
          <p:cNvSpPr/>
          <p:nvPr/>
        </p:nvSpPr>
        <p:spPr>
          <a:xfrm>
            <a:off x="486507" y="1150996"/>
            <a:ext cx="5609493" cy="325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在</a:t>
            </a:r>
            <a:r>
              <a:rPr lang="en-US" altLang="zh-CN" sz="2000" dirty="0"/>
              <a:t>【</a:t>
            </a:r>
            <a:r>
              <a:rPr lang="zh-CN" altLang="en-US" sz="2000" dirty="0"/>
              <a:t>编辑环境变量</a:t>
            </a:r>
            <a:r>
              <a:rPr lang="en-US" altLang="zh-CN" sz="2000" dirty="0"/>
              <a:t>】</a:t>
            </a:r>
            <a:r>
              <a:rPr lang="zh-CN" altLang="en-US" sz="2000" dirty="0"/>
              <a:t>对话框中，单击</a:t>
            </a:r>
            <a:r>
              <a:rPr lang="en-US" altLang="zh-CN" sz="2000" dirty="0"/>
              <a:t>【</a:t>
            </a:r>
            <a:r>
              <a:rPr lang="zh-CN" altLang="en-US" sz="2000" dirty="0"/>
              <a:t>确定</a:t>
            </a:r>
            <a:r>
              <a:rPr lang="en-US" altLang="zh-CN" sz="2000" dirty="0"/>
              <a:t>】</a:t>
            </a:r>
            <a:r>
              <a:rPr lang="zh-CN" altLang="en-US" sz="2000" dirty="0"/>
              <a:t>按钮返回</a:t>
            </a:r>
            <a:r>
              <a:rPr lang="en-US" altLang="zh-CN" sz="2000" dirty="0"/>
              <a:t>【</a:t>
            </a:r>
            <a:r>
              <a:rPr lang="zh-CN" altLang="en-US" sz="2000" dirty="0"/>
              <a:t>环境变量</a:t>
            </a:r>
            <a:r>
              <a:rPr lang="en-US" altLang="zh-CN" sz="2000" dirty="0"/>
              <a:t>】</a:t>
            </a:r>
            <a:r>
              <a:rPr lang="zh-CN" altLang="en-US" sz="2000" dirty="0"/>
              <a:t>对话框，如图</a:t>
            </a:r>
            <a:r>
              <a:rPr lang="en-US" altLang="zh-CN" sz="2000" dirty="0"/>
              <a:t>1-6</a:t>
            </a:r>
            <a:r>
              <a:rPr lang="zh-CN" altLang="en-US" sz="2000" dirty="0"/>
              <a:t>所示。</a:t>
            </a:r>
            <a:endParaRPr lang="en-US" altLang="zh-CN" sz="2000" dirty="0"/>
          </a:p>
          <a:p>
            <a:pPr>
              <a:lnSpc>
                <a:spcPct val="130000"/>
              </a:lnSpc>
            </a:pPr>
            <a:r>
              <a:rPr lang="zh-CN" altLang="en-US" sz="2000" dirty="0"/>
              <a:t>然后依次在</a:t>
            </a:r>
            <a:r>
              <a:rPr lang="en-US" altLang="zh-CN" sz="2000" dirty="0"/>
              <a:t>【</a:t>
            </a:r>
            <a:r>
              <a:rPr lang="zh-CN" altLang="en-US" sz="2000" dirty="0"/>
              <a:t>环境变量</a:t>
            </a:r>
            <a:r>
              <a:rPr lang="en-US" altLang="zh-CN" sz="2000" dirty="0"/>
              <a:t>】</a:t>
            </a:r>
            <a:r>
              <a:rPr lang="zh-CN" altLang="en-US" sz="2000" dirty="0"/>
              <a:t>对话框和</a:t>
            </a:r>
            <a:r>
              <a:rPr lang="en-US" altLang="zh-CN" sz="2000" dirty="0"/>
              <a:t>【</a:t>
            </a:r>
            <a:r>
              <a:rPr lang="zh-CN" altLang="en-US" sz="2000" dirty="0"/>
              <a:t>系统属性</a:t>
            </a:r>
            <a:r>
              <a:rPr lang="en-US" altLang="zh-CN" sz="2000" dirty="0"/>
              <a:t>】</a:t>
            </a:r>
            <a:r>
              <a:rPr lang="zh-CN" altLang="en-US" sz="2000" dirty="0"/>
              <a:t>对话框中单击</a:t>
            </a:r>
            <a:r>
              <a:rPr lang="en-US" altLang="zh-CN" sz="2000" dirty="0"/>
              <a:t>【</a:t>
            </a:r>
            <a:r>
              <a:rPr lang="zh-CN" altLang="en-US" sz="2000" dirty="0"/>
              <a:t>确定</a:t>
            </a:r>
            <a:r>
              <a:rPr lang="en-US" altLang="zh-CN" sz="2000" dirty="0"/>
              <a:t>】</a:t>
            </a:r>
            <a:r>
              <a:rPr lang="zh-CN" altLang="en-US" sz="2000" dirty="0"/>
              <a:t>按钮完成环境变量的设置。</a:t>
            </a:r>
            <a:endParaRPr lang="zh-CN" altLang="en-US" sz="2000" dirty="0"/>
          </a:p>
          <a:p>
            <a:pPr>
              <a:lnSpc>
                <a:spcPct val="130000"/>
              </a:lnSpc>
            </a:pPr>
            <a:r>
              <a:rPr lang="zh-CN" altLang="en-US" sz="2000" dirty="0"/>
              <a:t>环境变量配置完成，在</a:t>
            </a:r>
            <a:r>
              <a:rPr lang="en-US" altLang="zh-CN" sz="2000" dirty="0"/>
              <a:t>【</a:t>
            </a:r>
            <a:r>
              <a:rPr lang="zh-CN" altLang="en-US" sz="2000" dirty="0"/>
              <a:t>命令提示符</a:t>
            </a:r>
            <a:r>
              <a:rPr lang="en-US" altLang="zh-CN" sz="2000" dirty="0"/>
              <a:t>】</a:t>
            </a:r>
            <a:r>
              <a:rPr lang="zh-CN" altLang="en-US" sz="2000" dirty="0"/>
              <a:t>窗口中的提示符后输入“</a:t>
            </a:r>
            <a:r>
              <a:rPr lang="en-US" altLang="zh-CN" sz="2000" dirty="0"/>
              <a:t>python”</a:t>
            </a:r>
            <a:r>
              <a:rPr lang="zh-CN" altLang="en-US" sz="2000" dirty="0"/>
              <a:t>，如果</a:t>
            </a:r>
            <a:r>
              <a:rPr lang="en-US" altLang="zh-CN" sz="2000" dirty="0"/>
              <a:t>Python</a:t>
            </a:r>
            <a:r>
              <a:rPr lang="zh-CN" altLang="en-US" sz="2000" dirty="0"/>
              <a:t>解释器可以成功运行，说明</a:t>
            </a:r>
            <a:r>
              <a:rPr lang="en-US" altLang="zh-CN" sz="2000" dirty="0"/>
              <a:t>Python</a:t>
            </a:r>
            <a:r>
              <a:rPr lang="zh-CN" altLang="en-US" sz="2000" dirty="0"/>
              <a:t>配置成功。</a:t>
            </a:r>
            <a:endParaRPr lang="zh-CN" altLang="en-US" sz="2000" dirty="0"/>
          </a:p>
          <a:p>
            <a:pPr>
              <a:lnSpc>
                <a:spcPct val="130000"/>
              </a:lnSpc>
            </a:pP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8634777" y="5407927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1-5</a:t>
            </a:r>
            <a:endParaRPr lang="zh-CN" altLang="en-US" dirty="0"/>
          </a:p>
        </p:txBody>
      </p:sp>
      <p:pic>
        <p:nvPicPr>
          <p:cNvPr id="1024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711" r="708" b="711"/>
          <a:stretch>
            <a:fillRect/>
          </a:stretch>
        </p:blipFill>
        <p:spPr bwMode="auto">
          <a:xfrm>
            <a:off x="6636068" y="1150996"/>
            <a:ext cx="4326572" cy="463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7561566" y="6136242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1-6 【</a:t>
            </a:r>
            <a:r>
              <a:rPr lang="zh-CN" altLang="en-US" dirty="0"/>
              <a:t>环境变量</a:t>
            </a:r>
            <a:r>
              <a:rPr lang="en-US" altLang="zh-CN" dirty="0"/>
              <a:t>】</a:t>
            </a:r>
            <a:r>
              <a:rPr lang="zh-CN" altLang="en-US" dirty="0"/>
              <a:t>对话框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1.1.1  </a:t>
            </a:r>
            <a:r>
              <a:rPr lang="zh-CN" altLang="en-US" dirty="0"/>
              <a:t>搭建</a:t>
            </a:r>
            <a:r>
              <a:rPr lang="en-US" altLang="zh-CN" dirty="0"/>
              <a:t>Python</a:t>
            </a:r>
            <a:r>
              <a:rPr lang="zh-CN" altLang="en-US" dirty="0"/>
              <a:t>开发环境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2438381" y="2387308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图</a:t>
            </a:r>
            <a:r>
              <a:rPr lang="en-US" altLang="zh-CN" dirty="0">
                <a:solidFill>
                  <a:schemeClr val="bg1"/>
                </a:solidFill>
              </a:rPr>
              <a:t>1-1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319868"/>
            <a:ext cx="12209236" cy="539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718215" y="6376340"/>
            <a:ext cx="2446643" cy="426776"/>
            <a:chOff x="31221" y="6015404"/>
            <a:chExt cx="2446643" cy="844184"/>
          </a:xfrm>
        </p:grpSpPr>
        <p:sp>
          <p:nvSpPr>
            <p:cNvPr id="12" name="矩形 11"/>
            <p:cNvSpPr/>
            <p:nvPr/>
          </p:nvSpPr>
          <p:spPr bwMode="auto">
            <a:xfrm>
              <a:off x="31221" y="6015404"/>
              <a:ext cx="1161143" cy="844184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1386649" y="6015404"/>
              <a:ext cx="699777" cy="844184"/>
            </a:xfrm>
            <a:prstGeom prst="rect">
              <a:avLst/>
            </a:prstGeom>
            <a:solidFill>
              <a:srgbClr val="FF99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51911" y="6015404"/>
              <a:ext cx="225953" cy="844184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7236" y="1617026"/>
            <a:ext cx="12192000" cy="86296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79314" y="1435120"/>
            <a:ext cx="3988702" cy="430887"/>
          </a:xfrm>
          <a:prstGeom prst="rect">
            <a:avLst/>
          </a:prstGeom>
          <a:solidFill>
            <a:srgbClr val="FFC353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．创建所需文件夹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9315" y="2028692"/>
            <a:ext cx="10994106" cy="125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在本地计算机</a:t>
            </a:r>
            <a:r>
              <a:rPr lang="en-US" altLang="zh-CN" sz="2000" dirty="0"/>
              <a:t>D</a:t>
            </a:r>
            <a:r>
              <a:rPr lang="zh-CN" altLang="en-US" sz="2000" dirty="0"/>
              <a:t>盘创建文件夹</a:t>
            </a:r>
            <a:r>
              <a:rPr lang="en-US" altLang="zh-CN" sz="2000" dirty="0" err="1"/>
              <a:t>PycharmProject</a:t>
            </a:r>
            <a:r>
              <a:rPr lang="zh-CN" altLang="en-US" sz="2000" dirty="0"/>
              <a:t>，本书所有的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程序文件都存放在文件夹</a:t>
            </a:r>
            <a:r>
              <a:rPr lang="en-US" altLang="zh-CN" sz="2000" dirty="0" err="1"/>
              <a:t>PycharmProject</a:t>
            </a:r>
            <a:r>
              <a:rPr lang="zh-CN" altLang="en-US" sz="2000" dirty="0"/>
              <a:t>中。再在文件夹</a:t>
            </a:r>
            <a:r>
              <a:rPr lang="en-US" altLang="zh-CN" sz="2000" dirty="0" err="1"/>
              <a:t>PycharmProject</a:t>
            </a:r>
            <a:r>
              <a:rPr lang="zh-CN" altLang="en-US" sz="2000" dirty="0"/>
              <a:t>中创建存放单元</a:t>
            </a:r>
            <a:r>
              <a:rPr lang="en-US" altLang="zh-CN" sz="2000" dirty="0"/>
              <a:t>1</a:t>
            </a:r>
            <a:r>
              <a:rPr lang="zh-CN" altLang="en-US" sz="2000" dirty="0"/>
              <a:t>的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程序文件的子文件夹</a:t>
            </a:r>
            <a:r>
              <a:rPr lang="en-US" altLang="zh-CN" sz="2000" dirty="0"/>
              <a:t>Unit01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6319868"/>
            <a:ext cx="12209236" cy="539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1.1.2  </a:t>
            </a:r>
            <a:r>
              <a:rPr lang="zh-CN" altLang="en-US" dirty="0"/>
              <a:t>使用</a:t>
            </a:r>
            <a:r>
              <a:rPr lang="en-US" altLang="zh-CN" dirty="0"/>
              <a:t>IDLE</a:t>
            </a:r>
            <a:r>
              <a:rPr lang="zh-CN" altLang="en-US" dirty="0"/>
              <a:t>编写简单的</a:t>
            </a:r>
            <a:r>
              <a:rPr lang="en-US" altLang="zh-CN" dirty="0"/>
              <a:t>Python</a:t>
            </a:r>
            <a:r>
              <a:rPr lang="zh-CN" altLang="en-US" dirty="0"/>
              <a:t>程序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695059" y="6413819"/>
            <a:ext cx="2634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1-7  </a:t>
            </a:r>
            <a:r>
              <a:rPr lang="zh-CN" altLang="en-US" dirty="0"/>
              <a:t>搜索“</a:t>
            </a:r>
            <a:r>
              <a:rPr lang="en-US" altLang="zh-CN" dirty="0"/>
              <a:t>python”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476830" y="6413819"/>
            <a:ext cx="1941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 图</a:t>
            </a:r>
            <a:r>
              <a:rPr lang="en-US" altLang="zh-CN" dirty="0"/>
              <a:t>1-8  IDLE</a:t>
            </a:r>
            <a:r>
              <a:rPr lang="zh-CN" altLang="en-US" dirty="0"/>
              <a:t>窗口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86507" y="1064910"/>
            <a:ext cx="11309253" cy="125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/>
              <a:t>在任务栏中右键单击</a:t>
            </a:r>
            <a:r>
              <a:rPr lang="en-US" altLang="zh-CN" sz="2000" dirty="0"/>
              <a:t>【</a:t>
            </a:r>
            <a:r>
              <a:rPr lang="zh-CN" altLang="en-US" sz="2000" dirty="0"/>
              <a:t>开始</a:t>
            </a:r>
            <a:r>
              <a:rPr lang="en-US" altLang="zh-CN" sz="2000" dirty="0"/>
              <a:t>】</a:t>
            </a:r>
            <a:r>
              <a:rPr lang="zh-CN" altLang="en-US" sz="2000" dirty="0"/>
              <a:t>按钮，在弹出的快捷菜单中选择</a:t>
            </a:r>
            <a:r>
              <a:rPr lang="en-US" altLang="zh-CN" sz="2000" dirty="0"/>
              <a:t>【</a:t>
            </a:r>
            <a:r>
              <a:rPr lang="zh-CN" altLang="en-US" sz="2000" dirty="0"/>
              <a:t>搜索</a:t>
            </a:r>
            <a:r>
              <a:rPr lang="en-US" altLang="zh-CN" sz="2000" dirty="0"/>
              <a:t>】</a:t>
            </a:r>
            <a:r>
              <a:rPr lang="zh-CN" altLang="en-US" sz="2000" dirty="0"/>
              <a:t>命令，弹出</a:t>
            </a:r>
            <a:r>
              <a:rPr lang="en-US" altLang="zh-CN" sz="2000" dirty="0"/>
              <a:t>【</a:t>
            </a:r>
            <a:r>
              <a:rPr lang="zh-CN" altLang="en-US" sz="2000" dirty="0"/>
              <a:t>搜索</a:t>
            </a:r>
            <a:r>
              <a:rPr lang="en-US" altLang="zh-CN" sz="2000" dirty="0"/>
              <a:t>】</a:t>
            </a:r>
            <a:r>
              <a:rPr lang="zh-CN" altLang="en-US" sz="2000" dirty="0"/>
              <a:t>对话框，在输入文本框中输入“</a:t>
            </a:r>
            <a:r>
              <a:rPr lang="en-US" altLang="zh-CN" sz="2000" dirty="0"/>
              <a:t>python”</a:t>
            </a:r>
            <a:r>
              <a:rPr lang="zh-CN" altLang="en-US" sz="2000" dirty="0"/>
              <a:t>，显示相应最佳匹配列表项，如图</a:t>
            </a:r>
            <a:r>
              <a:rPr lang="en-US" altLang="zh-CN" sz="2000" dirty="0"/>
              <a:t>1-7</a:t>
            </a:r>
            <a:r>
              <a:rPr lang="zh-CN" altLang="en-US" sz="2000" dirty="0"/>
              <a:t>所示。然后在最佳匹配列表项中选择“</a:t>
            </a:r>
            <a:r>
              <a:rPr lang="en-US" altLang="zh-CN" sz="2000" dirty="0"/>
              <a:t>IDLE(Python 3.8 64-bit)”</a:t>
            </a:r>
            <a:r>
              <a:rPr lang="zh-CN" altLang="en-US" sz="2000" dirty="0"/>
              <a:t>程序启动项即可打开</a:t>
            </a:r>
            <a:r>
              <a:rPr lang="en-US" altLang="zh-CN" sz="2000" dirty="0"/>
              <a:t>IDLE</a:t>
            </a:r>
            <a:r>
              <a:rPr lang="zh-CN" altLang="en-US" sz="2000" dirty="0"/>
              <a:t>窗口，如图</a:t>
            </a:r>
            <a:r>
              <a:rPr lang="en-US" altLang="zh-CN" sz="2000" dirty="0"/>
              <a:t>1-8</a:t>
            </a:r>
            <a:r>
              <a:rPr lang="zh-CN" altLang="en-US" sz="2000" dirty="0"/>
              <a:t>所示。</a:t>
            </a:r>
            <a:endParaRPr lang="zh-CN" altLang="en-US" sz="2000" dirty="0"/>
          </a:p>
        </p:txBody>
      </p:sp>
      <p:pic>
        <p:nvPicPr>
          <p:cNvPr id="11266" name="图片 4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10" y="2404547"/>
            <a:ext cx="24828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t="780" r="815" b="780"/>
          <a:stretch>
            <a:fillRect/>
          </a:stretch>
        </p:blipFill>
        <p:spPr bwMode="auto">
          <a:xfrm>
            <a:off x="4785100" y="4416640"/>
            <a:ext cx="6858878" cy="171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indent="457200" algn="just">
          <a:lnSpc>
            <a:spcPct val="130000"/>
          </a:lnSpc>
          <a:defRPr sz="20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12681</Words>
  <Application>WPS 演示</Application>
  <PresentationFormat>宽屏</PresentationFormat>
  <Paragraphs>692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4" baseType="lpstr">
      <vt:lpstr>Arial</vt:lpstr>
      <vt:lpstr>宋体</vt:lpstr>
      <vt:lpstr>Wingdings</vt:lpstr>
      <vt:lpstr>黑体</vt:lpstr>
      <vt:lpstr>Source Sans Pro</vt:lpstr>
      <vt:lpstr>微软雅黑</vt:lpstr>
      <vt:lpstr>Open Sans Light</vt:lpstr>
      <vt:lpstr>Segoe Print</vt:lpstr>
      <vt:lpstr>Times New Roman</vt:lpstr>
      <vt:lpstr>楷体_GB2312</vt:lpstr>
      <vt:lpstr>Arial Unicode MS</vt:lpstr>
      <vt:lpstr>Calibri</vt:lpstr>
      <vt:lpstr>新宋体</vt:lpstr>
      <vt:lpstr>Office 主题​​</vt:lpstr>
      <vt:lpstr>PowerPoint 演示文稿</vt:lpstr>
      <vt:lpstr>PowerPoint 演示文稿</vt:lpstr>
      <vt:lpstr>1.1.1  搭建Python开发环境</vt:lpstr>
      <vt:lpstr>1.1.1  搭建Python开发环境</vt:lpstr>
      <vt:lpstr>1.1.1  搭建Python开发环境</vt:lpstr>
      <vt:lpstr>1.1.1  搭建Python开发环境</vt:lpstr>
      <vt:lpstr>1.1.1  搭建Python开发环境</vt:lpstr>
      <vt:lpstr>1.1.1  搭建Python开发环境</vt:lpstr>
      <vt:lpstr>1.1.2  使用IDLE编写简单的Python程序</vt:lpstr>
      <vt:lpstr>1.1.2  使用IDLE编写简单的Python程序</vt:lpstr>
      <vt:lpstr>【任务 1-1】输出“Happy to learn Python Programming”的信息</vt:lpstr>
      <vt:lpstr>【任务 1-1】输出“Happy to learn Python Programming”的信息</vt:lpstr>
      <vt:lpstr>【任务 1-1】输出“Happy to learn Python Programming”的信息</vt:lpstr>
      <vt:lpstr>PowerPoint 演示文稿</vt:lpstr>
      <vt:lpstr>1.2.1  测试PyCharm开发环境</vt:lpstr>
      <vt:lpstr>1.2.1  测试PyCharm开发环境</vt:lpstr>
      <vt:lpstr>1.2.1  测试PyCharm开发环境</vt:lpstr>
      <vt:lpstr>1.2.1  测试PyCharm开发环境</vt:lpstr>
      <vt:lpstr>1.2.1  测试PyCharm开发环境</vt:lpstr>
      <vt:lpstr>1.2.1  测试PyCharm开发环境</vt:lpstr>
      <vt:lpstr>1.2.1  测试PyCharm开发环境</vt:lpstr>
      <vt:lpstr>1.2.1  测试PyCharm开发环境</vt:lpstr>
      <vt:lpstr>1.2.1  测试PyCharm开发环境</vt:lpstr>
      <vt:lpstr>1.2.1  测试PyCharm开发环境</vt:lpstr>
      <vt:lpstr>1.2.2  编写简单的Python程序</vt:lpstr>
      <vt:lpstr>1.2.2  编写简单的Python程序</vt:lpstr>
      <vt:lpstr>1.2.2  编写简单的Python程序</vt:lpstr>
      <vt:lpstr>1.2.2  编写简单的Python程序</vt:lpstr>
      <vt:lpstr>1.2.2  编写简单的Python程序</vt:lpstr>
      <vt:lpstr>1.2.2  编写简单的Python程序</vt:lpstr>
      <vt:lpstr>1.2.2  编写简单的Python程序</vt:lpstr>
      <vt:lpstr>【任务1-2】输出“你好，请登录”</vt:lpstr>
      <vt:lpstr>【任务1-2】输出“你好，请登录”</vt:lpstr>
      <vt:lpstr>【任务1-2】输出“你好，请登录”</vt:lpstr>
      <vt:lpstr>【任务1-2】输出“你好，请登录”</vt:lpstr>
      <vt:lpstr>PowerPoint 演示文稿</vt:lpstr>
      <vt:lpstr>1.3.1  Python程序的基本要素</vt:lpstr>
      <vt:lpstr>1.3.1  Python程序的基本要素</vt:lpstr>
      <vt:lpstr>1.3.1  Python程序的基本要素</vt:lpstr>
      <vt:lpstr>1.3.2  Python程序的注释</vt:lpstr>
      <vt:lpstr>【任务1-3】编写程序计算并输出金额</vt:lpstr>
      <vt:lpstr>【任务1-3】编写程序计算并输出金额</vt:lpstr>
      <vt:lpstr>PowerPoint 演示文稿</vt:lpstr>
      <vt:lpstr>1.3.2  Python程序的注释</vt:lpstr>
      <vt:lpstr>1.3.2  Python程序的注释</vt:lpstr>
      <vt:lpstr>PowerPoint 演示文稿</vt:lpstr>
      <vt:lpstr>1.5  input()函数的基本用法</vt:lpstr>
      <vt:lpstr>【任务1-4】编写程序，模拟实现“京东秒杀”界面的文字内容</vt:lpstr>
      <vt:lpstr>【任务1-5】模拟以表格方式输出商品数据列表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111</dc:creator>
  <cp:lastModifiedBy>小懒猪</cp:lastModifiedBy>
  <cp:revision>378</cp:revision>
  <dcterms:created xsi:type="dcterms:W3CDTF">2016-06-26T03:01:00Z</dcterms:created>
  <dcterms:modified xsi:type="dcterms:W3CDTF">2022-03-08T03:43:13Z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8DA965E009234DA7B3BC643D0D314576</vt:lpwstr>
  </property>
</Properties>
</file>